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7" r:id="rId5"/>
    <p:sldId id="269" r:id="rId6"/>
    <p:sldId id="9363" r:id="rId7"/>
    <p:sldId id="261" r:id="rId8"/>
    <p:sldId id="268" r:id="rId9"/>
    <p:sldId id="9343" r:id="rId10"/>
    <p:sldId id="262" r:id="rId11"/>
    <p:sldId id="265" r:id="rId12"/>
    <p:sldId id="9342" r:id="rId13"/>
    <p:sldId id="279" r:id="rId14"/>
    <p:sldId id="273" r:id="rId15"/>
    <p:sldId id="278" r:id="rId16"/>
    <p:sldId id="277" r:id="rId17"/>
    <p:sldId id="934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C0D1"/>
    <a:srgbClr val="AFABAB"/>
    <a:srgbClr val="B0ACAC"/>
    <a:srgbClr val="009ADE"/>
    <a:srgbClr val="C3F2F3"/>
    <a:srgbClr val="08D99F"/>
    <a:srgbClr val="2290CA"/>
    <a:srgbClr val="1B8BBB"/>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70A9A1-02B0-FE4C-48BE-B7A49E34F5B1}" v="2" dt="2024-08-21T07:11:13.690"/>
    <p1510:client id="{DBFAF31F-E081-406A-81FB-241A8664DDDC}" v="2" dt="2024-08-21T01:39:02.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4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Li" userId="S::harry.li@synco-global.org::7bd6b6d8-eccb-4eda-b746-2e2f79e4f93b" providerId="AD" clId="Web-{5970A9A1-02B0-FE4C-48BE-B7A49E34F5B1}"/>
    <pc:docChg chg="modSld">
      <pc:chgData name="Harry Li" userId="S::harry.li@synco-global.org::7bd6b6d8-eccb-4eda-b746-2e2f79e4f93b" providerId="AD" clId="Web-{5970A9A1-02B0-FE4C-48BE-B7A49E34F5B1}" dt="2024-08-21T07:11:13.690" v="1"/>
      <pc:docMkLst>
        <pc:docMk/>
      </pc:docMkLst>
      <pc:sldChg chg="addSp delSp">
        <pc:chgData name="Harry Li" userId="S::harry.li@synco-global.org::7bd6b6d8-eccb-4eda-b746-2e2f79e4f93b" providerId="AD" clId="Web-{5970A9A1-02B0-FE4C-48BE-B7A49E34F5B1}" dt="2024-08-21T07:11:13.690" v="1"/>
        <pc:sldMkLst>
          <pc:docMk/>
          <pc:sldMk cId="2983170360" sldId="273"/>
        </pc:sldMkLst>
        <pc:picChg chg="add del">
          <ac:chgData name="Harry Li" userId="S::harry.li@synco-global.org::7bd6b6d8-eccb-4eda-b746-2e2f79e4f93b" providerId="AD" clId="Web-{5970A9A1-02B0-FE4C-48BE-B7A49E34F5B1}" dt="2024-08-21T07:11:13.690" v="1"/>
          <ac:picMkLst>
            <pc:docMk/>
            <pc:sldMk cId="2983170360" sldId="273"/>
            <ac:picMk id="9" creationId="{2C6DC3E6-4BA5-DD45-E774-9EEA2B7423F1}"/>
          </ac:picMkLst>
        </pc:picChg>
      </pc:sldChg>
    </pc:docChg>
  </pc:docChgLst>
  <pc:docChgLst>
    <pc:chgData name="Lynne Yu" userId="2fc45e59-3013-405c-9462-516aa86959d1" providerId="ADAL" clId="{DBFAF31F-E081-406A-81FB-241A8664DDDC}"/>
    <pc:docChg chg="addSld modSld">
      <pc:chgData name="Lynne Yu" userId="2fc45e59-3013-405c-9462-516aa86959d1" providerId="ADAL" clId="{DBFAF31F-E081-406A-81FB-241A8664DDDC}" dt="2024-08-21T01:39:02.634" v="5"/>
      <pc:docMkLst>
        <pc:docMk/>
      </pc:docMkLst>
      <pc:sldChg chg="modSp add mod">
        <pc:chgData name="Lynne Yu" userId="2fc45e59-3013-405c-9462-516aa86959d1" providerId="ADAL" clId="{DBFAF31F-E081-406A-81FB-241A8664DDDC}" dt="2024-08-21T01:39:02.634" v="5"/>
        <pc:sldMkLst>
          <pc:docMk/>
          <pc:sldMk cId="93545096" sldId="9363"/>
        </pc:sldMkLst>
        <pc:graphicFrameChg chg="mod modGraphic">
          <ac:chgData name="Lynne Yu" userId="2fc45e59-3013-405c-9462-516aa86959d1" providerId="ADAL" clId="{DBFAF31F-E081-406A-81FB-241A8664DDDC}" dt="2024-08-21T01:39:02.634" v="5"/>
          <ac:graphicFrameMkLst>
            <pc:docMk/>
            <pc:sldMk cId="93545096" sldId="9363"/>
            <ac:graphicFrameMk id="5" creationId="{98D6145D-244C-56C2-95DB-B19FA18EBE05}"/>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A33ED-BDB0-461A-B125-DD464A0F02F5}"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AU"/>
        </a:p>
      </dgm:t>
    </dgm:pt>
    <dgm:pt modelId="{B1E8138D-79C6-401E-B40D-8AAF342CBDB5}">
      <dgm:prSet custT="1"/>
      <dgm:spPr>
        <a:xfrm>
          <a:off x="2109" y="0"/>
          <a:ext cx="1228278" cy="1100422"/>
        </a:xfrm>
        <a:prstGeom prst="rect">
          <a:avLst/>
        </a:prstGeom>
        <a:noFill/>
        <a:ln>
          <a:noFill/>
        </a:ln>
        <a:effectLst/>
      </dgm:spPr>
      <dgm:t>
        <a:bodyPr/>
        <a:lstStyle/>
        <a:p>
          <a:pPr>
            <a:buNone/>
          </a:pPr>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2020 - Early 2022</a:t>
          </a:r>
        </a:p>
        <a:p>
          <a:pPr>
            <a:buNone/>
          </a:pPr>
          <a:r>
            <a:rPr lang="en-US"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SA State Government Development OTR Issued</a:t>
          </a:r>
        </a:p>
        <a:p>
          <a:pPr>
            <a:buNone/>
          </a:pPr>
          <a:r>
            <a:rPr lang="en-US"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Application Submission</a:t>
          </a:r>
          <a:endParaRPr lang="en-AU"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7A7E0CF3-9630-4115-AAB4-A2B5D9E2D7C5}" type="parTrans" cxnId="{383C98F4-8F93-4A5B-9040-0011A4B932CC}">
      <dgm:prSet/>
      <dgm:spPr/>
      <dgm:t>
        <a:bodyPr/>
        <a:lstStyle/>
        <a:p>
          <a:endParaRPr lang="en-AU" sz="900">
            <a:latin typeface="Arial" panose="020B0604020202020204" pitchFamily="34" charset="0"/>
            <a:cs typeface="Arial" panose="020B0604020202020204" pitchFamily="34" charset="0"/>
          </a:endParaRPr>
        </a:p>
      </dgm:t>
    </dgm:pt>
    <dgm:pt modelId="{55D9760A-1CBA-4088-9C00-EFE1524BA754}" type="sibTrans" cxnId="{383C98F4-8F93-4A5B-9040-0011A4B932CC}">
      <dgm:prSet/>
      <dgm:spPr/>
      <dgm:t>
        <a:bodyPr/>
        <a:lstStyle/>
        <a:p>
          <a:endParaRPr lang="en-AU" sz="900">
            <a:latin typeface="Arial" panose="020B0604020202020204" pitchFamily="34" charset="0"/>
            <a:cs typeface="Arial" panose="020B0604020202020204" pitchFamily="34" charset="0"/>
          </a:endParaRPr>
        </a:p>
      </dgm:t>
    </dgm:pt>
    <dgm:pt modelId="{0B5C00B7-6FA7-4C05-AEBE-F1997023D904}">
      <dgm:prSet custT="1"/>
      <dgm:spPr>
        <a:xfrm>
          <a:off x="1291802" y="1650633"/>
          <a:ext cx="1228278" cy="1100422"/>
        </a:xfrm>
        <a:prstGeom prst="rect">
          <a:avLst/>
        </a:prstGeom>
        <a:noFill/>
        <a:ln>
          <a:noFill/>
        </a:ln>
        <a:effectLst/>
      </dgm:spPr>
      <dgm:t>
        <a:bodyPr/>
        <a:lstStyle/>
        <a:p>
          <a:pPr algn="ctr">
            <a:buNone/>
          </a:pPr>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March 2023</a:t>
          </a:r>
        </a:p>
        <a:p>
          <a:pPr algn="ctr">
            <a:buNone/>
          </a:pPr>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Authorities Site Visit</a:t>
          </a:r>
        </a:p>
        <a:p>
          <a:pPr algn="ctr">
            <a:buNone/>
          </a:pPr>
          <a:r>
            <a:rPr lang="en-US" sz="11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State Department for Environment &amp; Water</a:t>
          </a:r>
        </a:p>
        <a:p>
          <a:pPr algn="ctr">
            <a:buNone/>
          </a:pPr>
          <a:r>
            <a:rPr lang="en-US" sz="11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State Department for Energy &amp; Mining</a:t>
          </a:r>
          <a:endParaRPr lang="en-AU" sz="1100">
            <a:solidFill>
              <a:sysClr val="windowText" lastClr="000000">
                <a:hueOff val="0"/>
                <a:satOff val="0"/>
                <a:lumOff val="0"/>
                <a:alphaOff val="0"/>
              </a:sysClr>
            </a:solidFill>
            <a:highlight>
              <a:srgbClr val="FFFF00"/>
            </a:highlight>
            <a:latin typeface="Arial" panose="020B0604020202020204" pitchFamily="34" charset="0"/>
            <a:ea typeface="+mn-ea"/>
            <a:cs typeface="Arial" panose="020B0604020202020204" pitchFamily="34" charset="0"/>
          </a:endParaRPr>
        </a:p>
      </dgm:t>
    </dgm:pt>
    <dgm:pt modelId="{6BEDB105-6E0B-4D8D-8D9E-12DA52E8F231}" type="parTrans" cxnId="{D5329417-693B-413D-A42E-8F641A8F26D7}">
      <dgm:prSet/>
      <dgm:spPr/>
      <dgm:t>
        <a:bodyPr/>
        <a:lstStyle/>
        <a:p>
          <a:endParaRPr lang="en-AU" sz="900">
            <a:latin typeface="Arial" panose="020B0604020202020204" pitchFamily="34" charset="0"/>
            <a:cs typeface="Arial" panose="020B0604020202020204" pitchFamily="34" charset="0"/>
          </a:endParaRPr>
        </a:p>
      </dgm:t>
    </dgm:pt>
    <dgm:pt modelId="{EF9E466E-7392-44DC-B76C-A5B90DD06B45}" type="sibTrans" cxnId="{D5329417-693B-413D-A42E-8F641A8F26D7}">
      <dgm:prSet/>
      <dgm:spPr/>
      <dgm:t>
        <a:bodyPr/>
        <a:lstStyle/>
        <a:p>
          <a:endParaRPr lang="en-AU" sz="900">
            <a:latin typeface="Arial" panose="020B0604020202020204" pitchFamily="34" charset="0"/>
            <a:cs typeface="Arial" panose="020B0604020202020204" pitchFamily="34" charset="0"/>
          </a:endParaRPr>
        </a:p>
      </dgm:t>
    </dgm:pt>
    <dgm:pt modelId="{B3E074C6-90DE-4368-8A20-2CCBACA2C4B3}">
      <dgm:prSet custT="1"/>
      <dgm:spPr>
        <a:xfrm>
          <a:off x="2581494" y="0"/>
          <a:ext cx="1228278" cy="1100422"/>
        </a:xfrm>
        <a:prstGeom prst="rect">
          <a:avLst/>
        </a:prstGeom>
        <a:noFill/>
        <a:ln>
          <a:noFill/>
        </a:ln>
        <a:effectLst/>
      </dgm:spPr>
      <dgm:t>
        <a:bodyPr/>
        <a:lstStyle/>
        <a:p>
          <a:pPr>
            <a:buNone/>
          </a:pPr>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Jul 2023 </a:t>
          </a:r>
        </a:p>
        <a:p>
          <a:pPr>
            <a:buNone/>
          </a:pPr>
          <a:r>
            <a:rPr lang="en-AU"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DA Planning Issued</a:t>
          </a:r>
        </a:p>
        <a:p>
          <a:pPr>
            <a:buNone/>
          </a:pPr>
          <a:r>
            <a:rPr lang="en-AU"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FIA processing</a:t>
          </a:r>
        </a:p>
      </dgm:t>
    </dgm:pt>
    <dgm:pt modelId="{A8C6B56B-C0CA-4F35-A39E-63EA36BB86B7}" type="parTrans" cxnId="{37625C1C-8FA1-4F52-B349-C1ADF837B693}">
      <dgm:prSet/>
      <dgm:spPr/>
      <dgm:t>
        <a:bodyPr/>
        <a:lstStyle/>
        <a:p>
          <a:endParaRPr lang="en-AU" sz="900">
            <a:latin typeface="Arial" panose="020B0604020202020204" pitchFamily="34" charset="0"/>
            <a:cs typeface="Arial" panose="020B0604020202020204" pitchFamily="34" charset="0"/>
          </a:endParaRPr>
        </a:p>
      </dgm:t>
    </dgm:pt>
    <dgm:pt modelId="{F029C5EE-DA28-4A4E-8347-90056F3A3CDA}" type="sibTrans" cxnId="{37625C1C-8FA1-4F52-B349-C1ADF837B693}">
      <dgm:prSet/>
      <dgm:spPr/>
      <dgm:t>
        <a:bodyPr/>
        <a:lstStyle/>
        <a:p>
          <a:endParaRPr lang="en-AU" sz="900">
            <a:latin typeface="Arial" panose="020B0604020202020204" pitchFamily="34" charset="0"/>
            <a:cs typeface="Arial" panose="020B0604020202020204" pitchFamily="34" charset="0"/>
          </a:endParaRPr>
        </a:p>
      </dgm:t>
    </dgm:pt>
    <dgm:pt modelId="{1522A3D6-529A-442B-A1D0-80EED13E3561}">
      <dgm:prSet custT="1"/>
      <dgm:spPr>
        <a:xfrm>
          <a:off x="3871186" y="1650633"/>
          <a:ext cx="1228278" cy="1100422"/>
        </a:xfrm>
        <a:prstGeom prst="rect">
          <a:avLst/>
        </a:prstGeom>
        <a:noFill/>
        <a:ln>
          <a:noFill/>
        </a:ln>
        <a:effectLst/>
      </dgm:spPr>
      <dgm:t>
        <a:bodyPr/>
        <a:lstStyle/>
        <a:p>
          <a:pPr>
            <a:buNone/>
          </a:pPr>
          <a:r>
            <a:rPr lang="en-AU"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Dec 2023 </a:t>
          </a:r>
        </a:p>
        <a:p>
          <a:pPr>
            <a:buNone/>
          </a:pPr>
          <a:r>
            <a:rPr lang="en-AU"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5.3.4A Letter</a:t>
          </a:r>
        </a:p>
      </dgm:t>
    </dgm:pt>
    <dgm:pt modelId="{42B89021-964D-4DBC-A6D5-76AADD603078}" type="parTrans" cxnId="{C0F30F04-5FA7-4606-BD09-891C8745D161}">
      <dgm:prSet/>
      <dgm:spPr/>
      <dgm:t>
        <a:bodyPr/>
        <a:lstStyle/>
        <a:p>
          <a:endParaRPr lang="en-AU" sz="900">
            <a:latin typeface="Arial" panose="020B0604020202020204" pitchFamily="34" charset="0"/>
            <a:cs typeface="Arial" panose="020B0604020202020204" pitchFamily="34" charset="0"/>
          </a:endParaRPr>
        </a:p>
      </dgm:t>
    </dgm:pt>
    <dgm:pt modelId="{0A26F924-1FA3-4EA2-BE44-E6E251C8FAB9}" type="sibTrans" cxnId="{C0F30F04-5FA7-4606-BD09-891C8745D161}">
      <dgm:prSet/>
      <dgm:spPr/>
      <dgm:t>
        <a:bodyPr/>
        <a:lstStyle/>
        <a:p>
          <a:endParaRPr lang="en-AU" sz="900">
            <a:latin typeface="Arial" panose="020B0604020202020204" pitchFamily="34" charset="0"/>
            <a:cs typeface="Arial" panose="020B0604020202020204" pitchFamily="34" charset="0"/>
          </a:endParaRPr>
        </a:p>
      </dgm:t>
    </dgm:pt>
    <dgm:pt modelId="{269A3293-0CA6-40B2-880F-279BC1B591EE}">
      <dgm:prSet custT="1"/>
      <dgm:spPr>
        <a:xfrm>
          <a:off x="5160879" y="0"/>
          <a:ext cx="1228278" cy="1100422"/>
        </a:xfrm>
        <a:noFill/>
        <a:ln>
          <a:noFill/>
        </a:ln>
        <a:effectLst/>
      </dgm:spPr>
      <dgm:t>
        <a:bodyPr/>
        <a:lstStyle/>
        <a:p>
          <a:pPr>
            <a:buNone/>
          </a:pPr>
          <a:r>
            <a:rPr lang="en-AU"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Dec 2023</a:t>
          </a:r>
        </a:p>
      </dgm:t>
    </dgm:pt>
    <dgm:pt modelId="{FD5B9F83-8C34-4FCE-8A8A-B8000A562B76}" type="parTrans" cxnId="{8FCA7494-BE84-45BA-801B-9FF1F3062ED8}">
      <dgm:prSet/>
      <dgm:spPr/>
      <dgm:t>
        <a:bodyPr/>
        <a:lstStyle/>
        <a:p>
          <a:endParaRPr lang="en-AU" sz="900">
            <a:latin typeface="Arial" panose="020B0604020202020204" pitchFamily="34" charset="0"/>
            <a:cs typeface="Arial" panose="020B0604020202020204" pitchFamily="34" charset="0"/>
          </a:endParaRPr>
        </a:p>
      </dgm:t>
    </dgm:pt>
    <dgm:pt modelId="{F5C02C33-9A24-444B-B45E-90C5ADBB2B74}" type="sibTrans" cxnId="{8FCA7494-BE84-45BA-801B-9FF1F3062ED8}">
      <dgm:prSet/>
      <dgm:spPr/>
      <dgm:t>
        <a:bodyPr/>
        <a:lstStyle/>
        <a:p>
          <a:endParaRPr lang="en-AU" sz="900">
            <a:latin typeface="Arial" panose="020B0604020202020204" pitchFamily="34" charset="0"/>
            <a:cs typeface="Arial" panose="020B0604020202020204" pitchFamily="34" charset="0"/>
          </a:endParaRPr>
        </a:p>
      </dgm:t>
    </dgm:pt>
    <dgm:pt modelId="{743F05F6-A320-48BF-B02D-DE254061903A}" type="pres">
      <dgm:prSet presAssocID="{3EAA33ED-BDB0-461A-B125-DD464A0F02F5}" presName="Name0" presStyleCnt="0">
        <dgm:presLayoutVars>
          <dgm:dir/>
          <dgm:resizeHandles val="exact"/>
        </dgm:presLayoutVars>
      </dgm:prSet>
      <dgm:spPr/>
    </dgm:pt>
    <dgm:pt modelId="{47D27CD6-F632-4A87-9DF3-ED1DA6E06AAB}" type="pres">
      <dgm:prSet presAssocID="{3EAA33ED-BDB0-461A-B125-DD464A0F02F5}" presName="arrow" presStyleLbl="bgShp" presStyleIdx="0" presStyleCnt="1"/>
      <dgm:spPr>
        <a:xfrm>
          <a:off x="0" y="825316"/>
          <a:ext cx="8534400" cy="1100422"/>
        </a:xfrm>
        <a:prstGeom prst="notchedRightArrow">
          <a:avLst/>
        </a:prstGeom>
        <a:solidFill>
          <a:schemeClr val="accent5">
            <a:lumMod val="40000"/>
            <a:lumOff val="60000"/>
          </a:schemeClr>
        </a:solidFill>
        <a:ln>
          <a:noFill/>
        </a:ln>
        <a:effectLst/>
      </dgm:spPr>
    </dgm:pt>
    <dgm:pt modelId="{A844C4D6-81F5-4C09-B21E-6BB8BA7F9B56}" type="pres">
      <dgm:prSet presAssocID="{3EAA33ED-BDB0-461A-B125-DD464A0F02F5}" presName="points" presStyleCnt="0"/>
      <dgm:spPr/>
    </dgm:pt>
    <dgm:pt modelId="{18ACF3BB-CF0D-4CB6-AFEA-A9A94069B970}" type="pres">
      <dgm:prSet presAssocID="{B1E8138D-79C6-401E-B40D-8AAF342CBDB5}" presName="compositeA" presStyleCnt="0"/>
      <dgm:spPr/>
    </dgm:pt>
    <dgm:pt modelId="{BC271289-4BFE-49BE-9887-A85697E57E77}" type="pres">
      <dgm:prSet presAssocID="{B1E8138D-79C6-401E-B40D-8AAF342CBDB5}" presName="textA" presStyleLbl="revTx" presStyleIdx="0" presStyleCnt="5" custScaleX="298347">
        <dgm:presLayoutVars>
          <dgm:bulletEnabled val="1"/>
        </dgm:presLayoutVars>
      </dgm:prSet>
      <dgm:spPr/>
    </dgm:pt>
    <dgm:pt modelId="{B34E2AD2-1F8F-4536-8A3C-243B40866FAA}" type="pres">
      <dgm:prSet presAssocID="{B1E8138D-79C6-401E-B40D-8AAF342CBDB5}" presName="circleA" presStyleLbl="node1" presStyleIdx="0" presStyleCnt="5"/>
      <dgm:spPr>
        <a:xfrm>
          <a:off x="478696" y="1237975"/>
          <a:ext cx="275105" cy="275105"/>
        </a:xfrm>
        <a:prstGeom prst="ellipse">
          <a:avLst/>
        </a:prstGeom>
        <a:solidFill>
          <a:srgbClr val="009DD9">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D0ED5CC-86F2-4A8C-89FF-F55F1703E8D0}" type="pres">
      <dgm:prSet presAssocID="{B1E8138D-79C6-401E-B40D-8AAF342CBDB5}" presName="spaceA" presStyleCnt="0"/>
      <dgm:spPr/>
    </dgm:pt>
    <dgm:pt modelId="{AA379D7A-3B90-4854-B441-3BB33F928F0B}" type="pres">
      <dgm:prSet presAssocID="{55D9760A-1CBA-4088-9C00-EFE1524BA754}" presName="space" presStyleCnt="0"/>
      <dgm:spPr/>
    </dgm:pt>
    <dgm:pt modelId="{86863C59-5805-4AEB-A9F3-FD2EF1BAF528}" type="pres">
      <dgm:prSet presAssocID="{0B5C00B7-6FA7-4C05-AEBE-F1997023D904}" presName="compositeB" presStyleCnt="0"/>
      <dgm:spPr/>
    </dgm:pt>
    <dgm:pt modelId="{3E59BD5F-8987-4102-B2D7-70DDB42D9017}" type="pres">
      <dgm:prSet presAssocID="{0B5C00B7-6FA7-4C05-AEBE-F1997023D904}" presName="textB" presStyleLbl="revTx" presStyleIdx="1" presStyleCnt="5" custScaleX="413035" custLinFactNeighborX="-91909" custLinFactNeighborY="57">
        <dgm:presLayoutVars>
          <dgm:bulletEnabled val="1"/>
        </dgm:presLayoutVars>
      </dgm:prSet>
      <dgm:spPr/>
    </dgm:pt>
    <dgm:pt modelId="{F1DB9B68-7DE7-4D1D-8850-CD58F7B19ED3}" type="pres">
      <dgm:prSet presAssocID="{0B5C00B7-6FA7-4C05-AEBE-F1997023D904}" presName="circleB" presStyleLbl="node1" presStyleIdx="1" presStyleCnt="5" custLinFactX="-247194" custLinFactNeighborX="-300000" custLinFactNeighborY="8681"/>
      <dgm:spPr>
        <a:xfrm>
          <a:off x="1768388" y="1237975"/>
          <a:ext cx="275105" cy="275105"/>
        </a:xfrm>
        <a:prstGeom prst="ellipse">
          <a:avLst/>
        </a:prstGeom>
        <a:solidFill>
          <a:srgbClr val="009DD9">
            <a:hueOff val="-167625"/>
            <a:satOff val="-1932"/>
            <a:lumOff val="432"/>
            <a:alphaOff val="0"/>
          </a:srgbClr>
        </a:solidFill>
        <a:ln w="12700" cap="flat" cmpd="sng" algn="ctr">
          <a:solidFill>
            <a:sysClr val="window" lastClr="FFFFFF">
              <a:hueOff val="0"/>
              <a:satOff val="0"/>
              <a:lumOff val="0"/>
              <a:alphaOff val="0"/>
            </a:sysClr>
          </a:solidFill>
          <a:prstDash val="solid"/>
          <a:miter lim="800000"/>
        </a:ln>
        <a:effectLst/>
      </dgm:spPr>
    </dgm:pt>
    <dgm:pt modelId="{B3D6A1F9-BB24-4A76-9C64-B399B677BFD5}" type="pres">
      <dgm:prSet presAssocID="{0B5C00B7-6FA7-4C05-AEBE-F1997023D904}" presName="spaceB" presStyleCnt="0"/>
      <dgm:spPr/>
    </dgm:pt>
    <dgm:pt modelId="{82FB70EF-2BCF-45F9-9329-83888AF94191}" type="pres">
      <dgm:prSet presAssocID="{EF9E466E-7392-44DC-B76C-A5B90DD06B45}" presName="space" presStyleCnt="0"/>
      <dgm:spPr/>
    </dgm:pt>
    <dgm:pt modelId="{096EB38E-5CAC-4E06-B76E-2FE1AB094C0E}" type="pres">
      <dgm:prSet presAssocID="{B3E074C6-90DE-4368-8A20-2CCBACA2C4B3}" presName="compositeA" presStyleCnt="0"/>
      <dgm:spPr/>
    </dgm:pt>
    <dgm:pt modelId="{A746632A-B296-47DE-AF91-B2260989C8B6}" type="pres">
      <dgm:prSet presAssocID="{B3E074C6-90DE-4368-8A20-2CCBACA2C4B3}" presName="textA" presStyleLbl="revTx" presStyleIdx="2" presStyleCnt="5" custScaleX="248014" custLinFactX="-49455" custLinFactNeighborX="-100000">
        <dgm:presLayoutVars>
          <dgm:bulletEnabled val="1"/>
        </dgm:presLayoutVars>
      </dgm:prSet>
      <dgm:spPr/>
    </dgm:pt>
    <dgm:pt modelId="{D8D07110-C9DA-4EFD-B566-3F4B07F75188}" type="pres">
      <dgm:prSet presAssocID="{B3E074C6-90DE-4368-8A20-2CCBACA2C4B3}" presName="circleA" presStyleLbl="node1" presStyleIdx="2" presStyleCnt="5" custLinFactX="-300000" custLinFactNeighborX="-374668" custLinFactNeighborY="10839"/>
      <dgm:spPr>
        <a:xfrm>
          <a:off x="3058080" y="1237975"/>
          <a:ext cx="275105" cy="275105"/>
        </a:xfrm>
        <a:prstGeom prst="ellipse">
          <a:avLst/>
        </a:prstGeom>
        <a:solidFill>
          <a:srgbClr val="009DD9">
            <a:hueOff val="-335249"/>
            <a:satOff val="-3863"/>
            <a:lumOff val="864"/>
            <a:alphaOff val="0"/>
          </a:srgbClr>
        </a:solidFill>
        <a:ln w="12700" cap="flat" cmpd="sng" algn="ctr">
          <a:solidFill>
            <a:sysClr val="window" lastClr="FFFFFF">
              <a:hueOff val="0"/>
              <a:satOff val="0"/>
              <a:lumOff val="0"/>
              <a:alphaOff val="0"/>
            </a:sysClr>
          </a:solidFill>
          <a:prstDash val="solid"/>
          <a:miter lim="800000"/>
        </a:ln>
        <a:effectLst/>
      </dgm:spPr>
    </dgm:pt>
    <dgm:pt modelId="{631C9619-1540-4DD8-877F-61078F503C2C}" type="pres">
      <dgm:prSet presAssocID="{B3E074C6-90DE-4368-8A20-2CCBACA2C4B3}" presName="spaceA" presStyleCnt="0"/>
      <dgm:spPr/>
    </dgm:pt>
    <dgm:pt modelId="{0371C514-3D14-45EA-9C34-BB5BBD9E862D}" type="pres">
      <dgm:prSet presAssocID="{F029C5EE-DA28-4A4E-8347-90056F3A3CDA}" presName="space" presStyleCnt="0"/>
      <dgm:spPr/>
    </dgm:pt>
    <dgm:pt modelId="{B1AAAB5D-B42F-4955-A91A-C245C1531D40}" type="pres">
      <dgm:prSet presAssocID="{1522A3D6-529A-442B-A1D0-80EED13E3561}" presName="compositeB" presStyleCnt="0"/>
      <dgm:spPr/>
    </dgm:pt>
    <dgm:pt modelId="{4C6A46EC-2533-40ED-9D36-A36BD6E0A9B8}" type="pres">
      <dgm:prSet presAssocID="{1522A3D6-529A-442B-A1D0-80EED13E3561}" presName="textB" presStyleLbl="revTx" presStyleIdx="3" presStyleCnt="5" custScaleX="222615" custLinFactNeighborX="-39489">
        <dgm:presLayoutVars>
          <dgm:bulletEnabled val="1"/>
        </dgm:presLayoutVars>
      </dgm:prSet>
      <dgm:spPr/>
    </dgm:pt>
    <dgm:pt modelId="{8BC59F0E-4103-4ABF-B6A5-0975DFAE6B01}" type="pres">
      <dgm:prSet presAssocID="{1522A3D6-529A-442B-A1D0-80EED13E3561}" presName="circleB" presStyleLbl="node1" presStyleIdx="3" presStyleCnt="5" custLinFactX="-49411" custLinFactNeighborX="-100000"/>
      <dgm:spPr>
        <a:xfrm>
          <a:off x="4347773" y="1237975"/>
          <a:ext cx="275105" cy="275105"/>
        </a:xfrm>
        <a:prstGeom prst="ellipse">
          <a:avLst/>
        </a:prstGeom>
        <a:solidFill>
          <a:srgbClr val="009DD9">
            <a:hueOff val="-502874"/>
            <a:satOff val="-5795"/>
            <a:lumOff val="1295"/>
            <a:alphaOff val="0"/>
          </a:srgbClr>
        </a:solidFill>
        <a:ln w="12700" cap="flat" cmpd="sng" algn="ctr">
          <a:solidFill>
            <a:sysClr val="window" lastClr="FFFFFF">
              <a:hueOff val="0"/>
              <a:satOff val="0"/>
              <a:lumOff val="0"/>
              <a:alphaOff val="0"/>
            </a:sysClr>
          </a:solidFill>
          <a:prstDash val="solid"/>
          <a:miter lim="800000"/>
        </a:ln>
        <a:effectLst/>
      </dgm:spPr>
    </dgm:pt>
    <dgm:pt modelId="{C78A3F8D-2C91-40EB-A499-4A460616F1AF}" type="pres">
      <dgm:prSet presAssocID="{1522A3D6-529A-442B-A1D0-80EED13E3561}" presName="spaceB" presStyleCnt="0"/>
      <dgm:spPr/>
    </dgm:pt>
    <dgm:pt modelId="{D302FFEF-2ECA-4BAF-AE04-D75361BF25D4}" type="pres">
      <dgm:prSet presAssocID="{0A26F924-1FA3-4EA2-BE44-E6E251C8FAB9}" presName="space" presStyleCnt="0"/>
      <dgm:spPr/>
    </dgm:pt>
    <dgm:pt modelId="{FDFECD17-7AD2-4496-97A2-C44BE836CF55}" type="pres">
      <dgm:prSet presAssocID="{269A3293-0CA6-40B2-880F-279BC1B591EE}" presName="compositeA" presStyleCnt="0"/>
      <dgm:spPr/>
    </dgm:pt>
    <dgm:pt modelId="{60469045-777A-4C59-B73E-02D915448137}" type="pres">
      <dgm:prSet presAssocID="{269A3293-0CA6-40B2-880F-279BC1B591EE}" presName="textA" presStyleLbl="revTx" presStyleIdx="4" presStyleCnt="5">
        <dgm:presLayoutVars>
          <dgm:bulletEnabled val="1"/>
        </dgm:presLayoutVars>
      </dgm:prSet>
      <dgm:spPr/>
    </dgm:pt>
    <dgm:pt modelId="{51329E83-CC83-487D-A58B-F19207C4412F}" type="pres">
      <dgm:prSet presAssocID="{269A3293-0CA6-40B2-880F-279BC1B591EE}" presName="circleA" presStyleLbl="node1" presStyleIdx="4" presStyleCnt="5"/>
      <dgm:spPr/>
    </dgm:pt>
    <dgm:pt modelId="{59B08CB3-68C3-454E-AE51-64246748D128}" type="pres">
      <dgm:prSet presAssocID="{269A3293-0CA6-40B2-880F-279BC1B591EE}" presName="spaceA" presStyleCnt="0"/>
      <dgm:spPr/>
    </dgm:pt>
  </dgm:ptLst>
  <dgm:cxnLst>
    <dgm:cxn modelId="{C0F30F04-5FA7-4606-BD09-891C8745D161}" srcId="{3EAA33ED-BDB0-461A-B125-DD464A0F02F5}" destId="{1522A3D6-529A-442B-A1D0-80EED13E3561}" srcOrd="3" destOrd="0" parTransId="{42B89021-964D-4DBC-A6D5-76AADD603078}" sibTransId="{0A26F924-1FA3-4EA2-BE44-E6E251C8FAB9}"/>
    <dgm:cxn modelId="{D5329417-693B-413D-A42E-8F641A8F26D7}" srcId="{3EAA33ED-BDB0-461A-B125-DD464A0F02F5}" destId="{0B5C00B7-6FA7-4C05-AEBE-F1997023D904}" srcOrd="1" destOrd="0" parTransId="{6BEDB105-6E0B-4D8D-8D9E-12DA52E8F231}" sibTransId="{EF9E466E-7392-44DC-B76C-A5B90DD06B45}"/>
    <dgm:cxn modelId="{37625C1C-8FA1-4F52-B349-C1ADF837B693}" srcId="{3EAA33ED-BDB0-461A-B125-DD464A0F02F5}" destId="{B3E074C6-90DE-4368-8A20-2CCBACA2C4B3}" srcOrd="2" destOrd="0" parTransId="{A8C6B56B-C0CA-4F35-A39E-63EA36BB86B7}" sibTransId="{F029C5EE-DA28-4A4E-8347-90056F3A3CDA}"/>
    <dgm:cxn modelId="{320EBF20-34BC-4C81-AD49-0D539BC5A74C}" type="presOf" srcId="{1522A3D6-529A-442B-A1D0-80EED13E3561}" destId="{4C6A46EC-2533-40ED-9D36-A36BD6E0A9B8}" srcOrd="0" destOrd="0" presId="urn:microsoft.com/office/officeart/2005/8/layout/hProcess11"/>
    <dgm:cxn modelId="{AF695C4F-6A35-48B2-BD9B-37CC7612291A}" type="presOf" srcId="{0B5C00B7-6FA7-4C05-AEBE-F1997023D904}" destId="{3E59BD5F-8987-4102-B2D7-70DDB42D9017}" srcOrd="0" destOrd="0" presId="urn:microsoft.com/office/officeart/2005/8/layout/hProcess11"/>
    <dgm:cxn modelId="{9544CE7D-4DF4-4A6C-A944-E08C89195385}" type="presOf" srcId="{3EAA33ED-BDB0-461A-B125-DD464A0F02F5}" destId="{743F05F6-A320-48BF-B02D-DE254061903A}" srcOrd="0" destOrd="0" presId="urn:microsoft.com/office/officeart/2005/8/layout/hProcess11"/>
    <dgm:cxn modelId="{0C54F284-01D8-4BB8-A7CF-D5E1A1E0EDAC}" type="presOf" srcId="{B1E8138D-79C6-401E-B40D-8AAF342CBDB5}" destId="{BC271289-4BFE-49BE-9887-A85697E57E77}" srcOrd="0" destOrd="0" presId="urn:microsoft.com/office/officeart/2005/8/layout/hProcess11"/>
    <dgm:cxn modelId="{5087DB8E-C38D-417E-9683-61D7399BCF7D}" type="presOf" srcId="{269A3293-0CA6-40B2-880F-279BC1B591EE}" destId="{60469045-777A-4C59-B73E-02D915448137}" srcOrd="0" destOrd="0" presId="urn:microsoft.com/office/officeart/2005/8/layout/hProcess11"/>
    <dgm:cxn modelId="{8FCA7494-BE84-45BA-801B-9FF1F3062ED8}" srcId="{3EAA33ED-BDB0-461A-B125-DD464A0F02F5}" destId="{269A3293-0CA6-40B2-880F-279BC1B591EE}" srcOrd="4" destOrd="0" parTransId="{FD5B9F83-8C34-4FCE-8A8A-B8000A562B76}" sibTransId="{F5C02C33-9A24-444B-B45E-90C5ADBB2B74}"/>
    <dgm:cxn modelId="{6E976EED-35E4-4854-A1B2-4C8DF4DA15E2}" type="presOf" srcId="{B3E074C6-90DE-4368-8A20-2CCBACA2C4B3}" destId="{A746632A-B296-47DE-AF91-B2260989C8B6}" srcOrd="0" destOrd="0" presId="urn:microsoft.com/office/officeart/2005/8/layout/hProcess11"/>
    <dgm:cxn modelId="{383C98F4-8F93-4A5B-9040-0011A4B932CC}" srcId="{3EAA33ED-BDB0-461A-B125-DD464A0F02F5}" destId="{B1E8138D-79C6-401E-B40D-8AAF342CBDB5}" srcOrd="0" destOrd="0" parTransId="{7A7E0CF3-9630-4115-AAB4-A2B5D9E2D7C5}" sibTransId="{55D9760A-1CBA-4088-9C00-EFE1524BA754}"/>
    <dgm:cxn modelId="{3E97CE69-46FA-4B1E-A593-B9B0C5E1B251}" type="presParOf" srcId="{743F05F6-A320-48BF-B02D-DE254061903A}" destId="{47D27CD6-F632-4A87-9DF3-ED1DA6E06AAB}" srcOrd="0" destOrd="0" presId="urn:microsoft.com/office/officeart/2005/8/layout/hProcess11"/>
    <dgm:cxn modelId="{86E1AD9D-D1A2-46A4-B622-036A0ABAF576}" type="presParOf" srcId="{743F05F6-A320-48BF-B02D-DE254061903A}" destId="{A844C4D6-81F5-4C09-B21E-6BB8BA7F9B56}" srcOrd="1" destOrd="0" presId="urn:microsoft.com/office/officeart/2005/8/layout/hProcess11"/>
    <dgm:cxn modelId="{0752BFA3-ED0B-456D-9A1F-85838A840475}" type="presParOf" srcId="{A844C4D6-81F5-4C09-B21E-6BB8BA7F9B56}" destId="{18ACF3BB-CF0D-4CB6-AFEA-A9A94069B970}" srcOrd="0" destOrd="0" presId="urn:microsoft.com/office/officeart/2005/8/layout/hProcess11"/>
    <dgm:cxn modelId="{A0FFEFEC-586A-49DE-83D7-819289DC99C4}" type="presParOf" srcId="{18ACF3BB-CF0D-4CB6-AFEA-A9A94069B970}" destId="{BC271289-4BFE-49BE-9887-A85697E57E77}" srcOrd="0" destOrd="0" presId="urn:microsoft.com/office/officeart/2005/8/layout/hProcess11"/>
    <dgm:cxn modelId="{C3F04C99-6897-4646-9A0E-0DDF57A99A74}" type="presParOf" srcId="{18ACF3BB-CF0D-4CB6-AFEA-A9A94069B970}" destId="{B34E2AD2-1F8F-4536-8A3C-243B40866FAA}" srcOrd="1" destOrd="0" presId="urn:microsoft.com/office/officeart/2005/8/layout/hProcess11"/>
    <dgm:cxn modelId="{568E3096-7FC0-459C-93D8-217662CFBB12}" type="presParOf" srcId="{18ACF3BB-CF0D-4CB6-AFEA-A9A94069B970}" destId="{FD0ED5CC-86F2-4A8C-89FF-F55F1703E8D0}" srcOrd="2" destOrd="0" presId="urn:microsoft.com/office/officeart/2005/8/layout/hProcess11"/>
    <dgm:cxn modelId="{777456D4-8E53-4653-81BC-493997B4088C}" type="presParOf" srcId="{A844C4D6-81F5-4C09-B21E-6BB8BA7F9B56}" destId="{AA379D7A-3B90-4854-B441-3BB33F928F0B}" srcOrd="1" destOrd="0" presId="urn:microsoft.com/office/officeart/2005/8/layout/hProcess11"/>
    <dgm:cxn modelId="{FF7C1A03-3963-4EE9-AA9B-9218B40B1DC1}" type="presParOf" srcId="{A844C4D6-81F5-4C09-B21E-6BB8BA7F9B56}" destId="{86863C59-5805-4AEB-A9F3-FD2EF1BAF528}" srcOrd="2" destOrd="0" presId="urn:microsoft.com/office/officeart/2005/8/layout/hProcess11"/>
    <dgm:cxn modelId="{71B04470-3AAE-4C4F-B25A-FD4346880272}" type="presParOf" srcId="{86863C59-5805-4AEB-A9F3-FD2EF1BAF528}" destId="{3E59BD5F-8987-4102-B2D7-70DDB42D9017}" srcOrd="0" destOrd="0" presId="urn:microsoft.com/office/officeart/2005/8/layout/hProcess11"/>
    <dgm:cxn modelId="{54FBB551-F94A-478C-8BA3-09EA6B12AB80}" type="presParOf" srcId="{86863C59-5805-4AEB-A9F3-FD2EF1BAF528}" destId="{F1DB9B68-7DE7-4D1D-8850-CD58F7B19ED3}" srcOrd="1" destOrd="0" presId="urn:microsoft.com/office/officeart/2005/8/layout/hProcess11"/>
    <dgm:cxn modelId="{9627E587-6C3B-49C8-AB69-7227904883ED}" type="presParOf" srcId="{86863C59-5805-4AEB-A9F3-FD2EF1BAF528}" destId="{B3D6A1F9-BB24-4A76-9C64-B399B677BFD5}" srcOrd="2" destOrd="0" presId="urn:microsoft.com/office/officeart/2005/8/layout/hProcess11"/>
    <dgm:cxn modelId="{AC4F182E-C093-4453-AA3D-5CA7B3337570}" type="presParOf" srcId="{A844C4D6-81F5-4C09-B21E-6BB8BA7F9B56}" destId="{82FB70EF-2BCF-45F9-9329-83888AF94191}" srcOrd="3" destOrd="0" presId="urn:microsoft.com/office/officeart/2005/8/layout/hProcess11"/>
    <dgm:cxn modelId="{E5B16510-8702-44ED-91D8-740C9A6C9AF3}" type="presParOf" srcId="{A844C4D6-81F5-4C09-B21E-6BB8BA7F9B56}" destId="{096EB38E-5CAC-4E06-B76E-2FE1AB094C0E}" srcOrd="4" destOrd="0" presId="urn:microsoft.com/office/officeart/2005/8/layout/hProcess11"/>
    <dgm:cxn modelId="{801A9A30-1527-41B4-9D2A-B5873CA66738}" type="presParOf" srcId="{096EB38E-5CAC-4E06-B76E-2FE1AB094C0E}" destId="{A746632A-B296-47DE-AF91-B2260989C8B6}" srcOrd="0" destOrd="0" presId="urn:microsoft.com/office/officeart/2005/8/layout/hProcess11"/>
    <dgm:cxn modelId="{179568A6-EA47-4C04-97BE-53587D6A32E1}" type="presParOf" srcId="{096EB38E-5CAC-4E06-B76E-2FE1AB094C0E}" destId="{D8D07110-C9DA-4EFD-B566-3F4B07F75188}" srcOrd="1" destOrd="0" presId="urn:microsoft.com/office/officeart/2005/8/layout/hProcess11"/>
    <dgm:cxn modelId="{57EB1D49-D29F-4AE6-A8DB-E5F6969D9AA4}" type="presParOf" srcId="{096EB38E-5CAC-4E06-B76E-2FE1AB094C0E}" destId="{631C9619-1540-4DD8-877F-61078F503C2C}" srcOrd="2" destOrd="0" presId="urn:microsoft.com/office/officeart/2005/8/layout/hProcess11"/>
    <dgm:cxn modelId="{2003A70B-6552-4FA2-88C5-17F31A04C79F}" type="presParOf" srcId="{A844C4D6-81F5-4C09-B21E-6BB8BA7F9B56}" destId="{0371C514-3D14-45EA-9C34-BB5BBD9E862D}" srcOrd="5" destOrd="0" presId="urn:microsoft.com/office/officeart/2005/8/layout/hProcess11"/>
    <dgm:cxn modelId="{BEB48AAB-BB08-43DF-B072-879B58B06D43}" type="presParOf" srcId="{A844C4D6-81F5-4C09-B21E-6BB8BA7F9B56}" destId="{B1AAAB5D-B42F-4955-A91A-C245C1531D40}" srcOrd="6" destOrd="0" presId="urn:microsoft.com/office/officeart/2005/8/layout/hProcess11"/>
    <dgm:cxn modelId="{0754B1B4-06D9-4AEF-AC67-271FFD1F7061}" type="presParOf" srcId="{B1AAAB5D-B42F-4955-A91A-C245C1531D40}" destId="{4C6A46EC-2533-40ED-9D36-A36BD6E0A9B8}" srcOrd="0" destOrd="0" presId="urn:microsoft.com/office/officeart/2005/8/layout/hProcess11"/>
    <dgm:cxn modelId="{8890C49B-99C2-4E38-AB48-DC321168CABE}" type="presParOf" srcId="{B1AAAB5D-B42F-4955-A91A-C245C1531D40}" destId="{8BC59F0E-4103-4ABF-B6A5-0975DFAE6B01}" srcOrd="1" destOrd="0" presId="urn:microsoft.com/office/officeart/2005/8/layout/hProcess11"/>
    <dgm:cxn modelId="{210889AE-FC6E-4AA9-B92D-07B3E11276E8}" type="presParOf" srcId="{B1AAAB5D-B42F-4955-A91A-C245C1531D40}" destId="{C78A3F8D-2C91-40EB-A499-4A460616F1AF}" srcOrd="2" destOrd="0" presId="urn:microsoft.com/office/officeart/2005/8/layout/hProcess11"/>
    <dgm:cxn modelId="{0FA1797D-513C-4762-8091-0D03EAC83C76}" type="presParOf" srcId="{A844C4D6-81F5-4C09-B21E-6BB8BA7F9B56}" destId="{D302FFEF-2ECA-4BAF-AE04-D75361BF25D4}" srcOrd="7" destOrd="0" presId="urn:microsoft.com/office/officeart/2005/8/layout/hProcess11"/>
    <dgm:cxn modelId="{E257720E-5C26-4C9C-BF1A-B87663126F94}" type="presParOf" srcId="{A844C4D6-81F5-4C09-B21E-6BB8BA7F9B56}" destId="{FDFECD17-7AD2-4496-97A2-C44BE836CF55}" srcOrd="8" destOrd="0" presId="urn:microsoft.com/office/officeart/2005/8/layout/hProcess11"/>
    <dgm:cxn modelId="{A5B47F7F-2737-42B6-9B2E-4D573F8EB504}" type="presParOf" srcId="{FDFECD17-7AD2-4496-97A2-C44BE836CF55}" destId="{60469045-777A-4C59-B73E-02D915448137}" srcOrd="0" destOrd="0" presId="urn:microsoft.com/office/officeart/2005/8/layout/hProcess11"/>
    <dgm:cxn modelId="{03F1FD51-07E8-48BD-8696-ED4A34159905}" type="presParOf" srcId="{FDFECD17-7AD2-4496-97A2-C44BE836CF55}" destId="{51329E83-CC83-487D-A58B-F19207C4412F}" srcOrd="1" destOrd="0" presId="urn:microsoft.com/office/officeart/2005/8/layout/hProcess11"/>
    <dgm:cxn modelId="{8C11AEAE-3492-426B-AEE0-A2A213A3D4A0}" type="presParOf" srcId="{FDFECD17-7AD2-4496-97A2-C44BE836CF55}" destId="{59B08CB3-68C3-454E-AE51-64246748D12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AA33ED-BDB0-461A-B125-DD464A0F02F5}"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AU"/>
        </a:p>
      </dgm:t>
    </dgm:pt>
    <dgm:pt modelId="{0B5C00B7-6FA7-4C05-AEBE-F1997023D904}">
      <dgm:prSet custT="1"/>
      <dgm:spPr>
        <a:xfrm>
          <a:off x="2106067" y="1650633"/>
          <a:ext cx="1548426" cy="1100422"/>
        </a:xfrm>
        <a:prstGeom prst="rect">
          <a:avLst/>
        </a:prstGeom>
        <a:noFill/>
        <a:ln>
          <a:noFill/>
        </a:ln>
        <a:effectLst/>
      </dgm:spPr>
      <dgm:t>
        <a:bodyPr/>
        <a:lstStyle/>
        <a:p>
          <a:pPr>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Q4 2024</a:t>
          </a:r>
        </a:p>
        <a:p>
          <a:pPr>
            <a:buNone/>
          </a:pPr>
          <a:r>
            <a:rPr lang="en-US" altLang="zh-CN"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NTP </a:t>
          </a:r>
          <a:r>
            <a:rPr lang="en-US"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Construction </a:t>
          </a:r>
          <a:endPar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6BEDB105-6E0B-4D8D-8D9E-12DA52E8F231}" type="parTrans" cxnId="{D5329417-693B-413D-A42E-8F641A8F26D7}">
      <dgm:prSet/>
      <dgm:spPr/>
      <dgm:t>
        <a:bodyPr/>
        <a:lstStyle/>
        <a:p>
          <a:endParaRPr lang="en-AU" sz="900">
            <a:latin typeface="Arial" panose="020B0604020202020204" pitchFamily="34" charset="0"/>
            <a:cs typeface="Arial" panose="020B0604020202020204" pitchFamily="34" charset="0"/>
          </a:endParaRPr>
        </a:p>
      </dgm:t>
    </dgm:pt>
    <dgm:pt modelId="{EF9E466E-7392-44DC-B76C-A5B90DD06B45}" type="sibTrans" cxnId="{D5329417-693B-413D-A42E-8F641A8F26D7}">
      <dgm:prSet/>
      <dgm:spPr/>
      <dgm:t>
        <a:bodyPr/>
        <a:lstStyle/>
        <a:p>
          <a:endParaRPr lang="en-AU" sz="900">
            <a:latin typeface="Arial" panose="020B0604020202020204" pitchFamily="34" charset="0"/>
            <a:cs typeface="Arial" panose="020B0604020202020204" pitchFamily="34" charset="0"/>
          </a:endParaRPr>
        </a:p>
      </dgm:t>
    </dgm:pt>
    <dgm:pt modelId="{B3E074C6-90DE-4368-8A20-2CCBACA2C4B3}">
      <dgm:prSet custT="1"/>
      <dgm:spPr>
        <a:xfrm>
          <a:off x="3711704" y="0"/>
          <a:ext cx="1870366" cy="1100422"/>
        </a:xfrm>
        <a:prstGeom prst="rect">
          <a:avLst/>
        </a:prstGeom>
        <a:noFill/>
        <a:ln>
          <a:noFill/>
        </a:ln>
        <a:effectLst/>
      </dgm:spPr>
      <dgm:t>
        <a:bodyPr/>
        <a:lstStyle/>
        <a:p>
          <a:pPr>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Q4 2025</a:t>
          </a:r>
        </a:p>
        <a:p>
          <a:pPr>
            <a:buNone/>
          </a:pPr>
          <a:r>
            <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Commissioning &amp; Hold Point Testing </a:t>
          </a:r>
        </a:p>
      </dgm:t>
    </dgm:pt>
    <dgm:pt modelId="{A8C6B56B-C0CA-4F35-A39E-63EA36BB86B7}" type="parTrans" cxnId="{37625C1C-8FA1-4F52-B349-C1ADF837B693}">
      <dgm:prSet/>
      <dgm:spPr/>
      <dgm:t>
        <a:bodyPr/>
        <a:lstStyle/>
        <a:p>
          <a:endParaRPr lang="en-AU" sz="900">
            <a:latin typeface="Arial" panose="020B0604020202020204" pitchFamily="34" charset="0"/>
            <a:cs typeface="Arial" panose="020B0604020202020204" pitchFamily="34" charset="0"/>
          </a:endParaRPr>
        </a:p>
      </dgm:t>
    </dgm:pt>
    <dgm:pt modelId="{F029C5EE-DA28-4A4E-8347-90056F3A3CDA}" type="sibTrans" cxnId="{37625C1C-8FA1-4F52-B349-C1ADF837B693}">
      <dgm:prSet/>
      <dgm:spPr/>
      <dgm:t>
        <a:bodyPr/>
        <a:lstStyle/>
        <a:p>
          <a:endParaRPr lang="en-AU" sz="900">
            <a:latin typeface="Arial" panose="020B0604020202020204" pitchFamily="34" charset="0"/>
            <a:cs typeface="Arial" panose="020B0604020202020204" pitchFamily="34" charset="0"/>
          </a:endParaRPr>
        </a:p>
      </dgm:t>
    </dgm:pt>
    <dgm:pt modelId="{269A3293-0CA6-40B2-880F-279BC1B591EE}">
      <dgm:prSet custT="1"/>
      <dgm:spPr>
        <a:xfrm>
          <a:off x="6840721" y="0"/>
          <a:ext cx="1144227" cy="1100422"/>
        </a:xfrm>
        <a:noFill/>
        <a:ln>
          <a:noFill/>
        </a:ln>
        <a:effectLst/>
      </dgm:spPr>
      <dgm:t>
        <a:bodyPr/>
        <a:lstStyle/>
        <a:p>
          <a:pPr>
            <a:buNone/>
          </a:pPr>
          <a:r>
            <a:rPr lang="en-AU"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Operation </a:t>
          </a:r>
          <a:r>
            <a:rPr lang="zh-CN" alt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t>
          </a:r>
          <a:r>
            <a:rPr lang="en-AU"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2054</a:t>
          </a:r>
        </a:p>
      </dgm:t>
    </dgm:pt>
    <dgm:pt modelId="{FD5B9F83-8C34-4FCE-8A8A-B8000A562B76}" type="parTrans" cxnId="{8FCA7494-BE84-45BA-801B-9FF1F3062ED8}">
      <dgm:prSet/>
      <dgm:spPr/>
      <dgm:t>
        <a:bodyPr/>
        <a:lstStyle/>
        <a:p>
          <a:endParaRPr lang="en-AU" sz="900">
            <a:latin typeface="Arial" panose="020B0604020202020204" pitchFamily="34" charset="0"/>
            <a:cs typeface="Arial" panose="020B0604020202020204" pitchFamily="34" charset="0"/>
          </a:endParaRPr>
        </a:p>
      </dgm:t>
    </dgm:pt>
    <dgm:pt modelId="{F5C02C33-9A24-444B-B45E-90C5ADBB2B74}" type="sibTrans" cxnId="{8FCA7494-BE84-45BA-801B-9FF1F3062ED8}">
      <dgm:prSet/>
      <dgm:spPr/>
      <dgm:t>
        <a:bodyPr/>
        <a:lstStyle/>
        <a:p>
          <a:endParaRPr lang="en-AU" sz="900">
            <a:latin typeface="Arial" panose="020B0604020202020204" pitchFamily="34" charset="0"/>
            <a:cs typeface="Arial" panose="020B0604020202020204" pitchFamily="34" charset="0"/>
          </a:endParaRPr>
        </a:p>
      </dgm:t>
    </dgm:pt>
    <dgm:pt modelId="{B1E8138D-79C6-401E-B40D-8AAF342CBDB5}">
      <dgm:prSet custT="1"/>
      <dgm:spPr>
        <a:xfrm>
          <a:off x="3331" y="0"/>
          <a:ext cx="2045524" cy="1100422"/>
        </a:xfrm>
        <a:prstGeom prst="rect">
          <a:avLst/>
        </a:prstGeom>
        <a:noFill/>
        <a:ln>
          <a:noFill/>
        </a:ln>
        <a:effectLst/>
      </dgm:spPr>
      <dgm:t>
        <a:bodyPr/>
        <a:lstStyle/>
        <a:p>
          <a:pPr>
            <a:buNone/>
          </a:pPr>
          <a:r>
            <a:rPr lang="en-US" sz="11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Q1 2024</a:t>
          </a:r>
        </a:p>
        <a:p>
          <a:pPr>
            <a:buNone/>
          </a:pPr>
          <a:r>
            <a:rPr lang="en-AU" sz="11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EPC Negotiations</a:t>
          </a:r>
        </a:p>
      </dgm:t>
    </dgm:pt>
    <dgm:pt modelId="{55D9760A-1CBA-4088-9C00-EFE1524BA754}" type="sibTrans" cxnId="{383C98F4-8F93-4A5B-9040-0011A4B932CC}">
      <dgm:prSet/>
      <dgm:spPr/>
      <dgm:t>
        <a:bodyPr/>
        <a:lstStyle/>
        <a:p>
          <a:endParaRPr lang="en-AU" sz="900">
            <a:latin typeface="Arial" panose="020B0604020202020204" pitchFamily="34" charset="0"/>
            <a:cs typeface="Arial" panose="020B0604020202020204" pitchFamily="34" charset="0"/>
          </a:endParaRPr>
        </a:p>
      </dgm:t>
    </dgm:pt>
    <dgm:pt modelId="{7A7E0CF3-9630-4115-AAB4-A2B5D9E2D7C5}" type="parTrans" cxnId="{383C98F4-8F93-4A5B-9040-0011A4B932CC}">
      <dgm:prSet/>
      <dgm:spPr/>
      <dgm:t>
        <a:bodyPr/>
        <a:lstStyle/>
        <a:p>
          <a:endParaRPr lang="en-AU" sz="900">
            <a:latin typeface="Arial" panose="020B0604020202020204" pitchFamily="34" charset="0"/>
            <a:cs typeface="Arial" panose="020B0604020202020204" pitchFamily="34" charset="0"/>
          </a:endParaRPr>
        </a:p>
      </dgm:t>
    </dgm:pt>
    <dgm:pt modelId="{743F05F6-A320-48BF-B02D-DE254061903A}" type="pres">
      <dgm:prSet presAssocID="{3EAA33ED-BDB0-461A-B125-DD464A0F02F5}" presName="Name0" presStyleCnt="0">
        <dgm:presLayoutVars>
          <dgm:dir/>
          <dgm:resizeHandles val="exact"/>
        </dgm:presLayoutVars>
      </dgm:prSet>
      <dgm:spPr/>
    </dgm:pt>
    <dgm:pt modelId="{47D27CD6-F632-4A87-9DF3-ED1DA6E06AAB}" type="pres">
      <dgm:prSet presAssocID="{3EAA33ED-BDB0-461A-B125-DD464A0F02F5}" presName="arrow" presStyleLbl="bgShp" presStyleIdx="0" presStyleCnt="1" custLinFactNeighborX="746" custLinFactNeighborY="2447"/>
      <dgm:spPr>
        <a:xfrm>
          <a:off x="0" y="852244"/>
          <a:ext cx="10210800" cy="1100422"/>
        </a:xfrm>
        <a:prstGeom prst="notchedRightArrow">
          <a:avLst/>
        </a:prstGeom>
        <a:solidFill>
          <a:schemeClr val="accent6">
            <a:lumMod val="40000"/>
            <a:lumOff val="60000"/>
          </a:schemeClr>
        </a:solidFill>
        <a:ln>
          <a:noFill/>
        </a:ln>
        <a:effectLst/>
      </dgm:spPr>
    </dgm:pt>
    <dgm:pt modelId="{A844C4D6-81F5-4C09-B21E-6BB8BA7F9B56}" type="pres">
      <dgm:prSet presAssocID="{3EAA33ED-BDB0-461A-B125-DD464A0F02F5}" presName="points" presStyleCnt="0"/>
      <dgm:spPr/>
    </dgm:pt>
    <dgm:pt modelId="{18ACF3BB-CF0D-4CB6-AFEA-A9A94069B970}" type="pres">
      <dgm:prSet presAssocID="{B1E8138D-79C6-401E-B40D-8AAF342CBDB5}" presName="compositeA" presStyleCnt="0"/>
      <dgm:spPr/>
    </dgm:pt>
    <dgm:pt modelId="{BC271289-4BFE-49BE-9887-A85697E57E77}" type="pres">
      <dgm:prSet presAssocID="{B1E8138D-79C6-401E-B40D-8AAF342CBDB5}" presName="textA" presStyleLbl="revTx" presStyleIdx="0" presStyleCnt="4" custScaleX="109020" custLinFactNeighborX="68587" custLinFactNeighborY="8134">
        <dgm:presLayoutVars>
          <dgm:bulletEnabled val="1"/>
        </dgm:presLayoutVars>
      </dgm:prSet>
      <dgm:spPr/>
    </dgm:pt>
    <dgm:pt modelId="{B34E2AD2-1F8F-4536-8A3C-243B40866FAA}" type="pres">
      <dgm:prSet presAssocID="{B1E8138D-79C6-401E-B40D-8AAF342CBDB5}" presName="circleA" presStyleLbl="node1" presStyleIdx="0" presStyleCnt="4" custLinFactX="200000" custLinFactNeighborX="268817" custLinFactNeighborY="5585"/>
      <dgm:spPr>
        <a:xfrm>
          <a:off x="888540" y="1237975"/>
          <a:ext cx="275105" cy="275105"/>
        </a:xfrm>
        <a:prstGeom prst="ellipse">
          <a:avLst/>
        </a:prstGeom>
        <a:solidFill>
          <a:srgbClr val="009DD9">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D0ED5CC-86F2-4A8C-89FF-F55F1703E8D0}" type="pres">
      <dgm:prSet presAssocID="{B1E8138D-79C6-401E-B40D-8AAF342CBDB5}" presName="spaceA" presStyleCnt="0"/>
      <dgm:spPr/>
    </dgm:pt>
    <dgm:pt modelId="{AA379D7A-3B90-4854-B441-3BB33F928F0B}" type="pres">
      <dgm:prSet presAssocID="{55D9760A-1CBA-4088-9C00-EFE1524BA754}" presName="space" presStyleCnt="0"/>
      <dgm:spPr/>
    </dgm:pt>
    <dgm:pt modelId="{86863C59-5805-4AEB-A9F3-FD2EF1BAF528}" type="pres">
      <dgm:prSet presAssocID="{0B5C00B7-6FA7-4C05-AEBE-F1997023D904}" presName="compositeB" presStyleCnt="0"/>
      <dgm:spPr/>
    </dgm:pt>
    <dgm:pt modelId="{3E59BD5F-8987-4102-B2D7-70DDB42D9017}" type="pres">
      <dgm:prSet presAssocID="{0B5C00B7-6FA7-4C05-AEBE-F1997023D904}" presName="textB" presStyleLbl="revTx" presStyleIdx="1" presStyleCnt="4" custScaleX="135325" custLinFactNeighborX="78312" custLinFactNeighborY="213">
        <dgm:presLayoutVars>
          <dgm:bulletEnabled val="1"/>
        </dgm:presLayoutVars>
      </dgm:prSet>
      <dgm:spPr/>
    </dgm:pt>
    <dgm:pt modelId="{F1DB9B68-7DE7-4D1D-8850-CD58F7B19ED3}" type="pres">
      <dgm:prSet presAssocID="{0B5C00B7-6FA7-4C05-AEBE-F1997023D904}" presName="circleB" presStyleLbl="node1" presStyleIdx="1" presStyleCnt="4" custLinFactX="300000" custLinFactNeighborX="329789" custLinFactNeighborY="9682"/>
      <dgm:spPr>
        <a:xfrm>
          <a:off x="2742727" y="1237975"/>
          <a:ext cx="275105" cy="275105"/>
        </a:xfrm>
        <a:prstGeom prst="ellipse">
          <a:avLst/>
        </a:prstGeom>
        <a:solidFill>
          <a:srgbClr val="009DD9">
            <a:hueOff val="-167625"/>
            <a:satOff val="-1932"/>
            <a:lumOff val="432"/>
            <a:alphaOff val="0"/>
          </a:srgbClr>
        </a:solidFill>
        <a:ln w="12700" cap="flat" cmpd="sng" algn="ctr">
          <a:solidFill>
            <a:sysClr val="window" lastClr="FFFFFF">
              <a:hueOff val="0"/>
              <a:satOff val="0"/>
              <a:lumOff val="0"/>
              <a:alphaOff val="0"/>
            </a:sysClr>
          </a:solidFill>
          <a:prstDash val="solid"/>
          <a:miter lim="800000"/>
        </a:ln>
        <a:effectLst/>
      </dgm:spPr>
    </dgm:pt>
    <dgm:pt modelId="{B3D6A1F9-BB24-4A76-9C64-B399B677BFD5}" type="pres">
      <dgm:prSet presAssocID="{0B5C00B7-6FA7-4C05-AEBE-F1997023D904}" presName="spaceB" presStyleCnt="0"/>
      <dgm:spPr/>
    </dgm:pt>
    <dgm:pt modelId="{82FB70EF-2BCF-45F9-9329-83888AF94191}" type="pres">
      <dgm:prSet presAssocID="{EF9E466E-7392-44DC-B76C-A5B90DD06B45}" presName="space" presStyleCnt="0"/>
      <dgm:spPr/>
    </dgm:pt>
    <dgm:pt modelId="{096EB38E-5CAC-4E06-B76E-2FE1AB094C0E}" type="pres">
      <dgm:prSet presAssocID="{B3E074C6-90DE-4368-8A20-2CCBACA2C4B3}" presName="compositeA" presStyleCnt="0"/>
      <dgm:spPr/>
    </dgm:pt>
    <dgm:pt modelId="{A746632A-B296-47DE-AF91-B2260989C8B6}" type="pres">
      <dgm:prSet presAssocID="{B3E074C6-90DE-4368-8A20-2CCBACA2C4B3}" presName="textA" presStyleLbl="revTx" presStyleIdx="2" presStyleCnt="4" custScaleX="163461" custLinFactNeighborX="9573" custLinFactNeighborY="2687">
        <dgm:presLayoutVars>
          <dgm:bulletEnabled val="1"/>
        </dgm:presLayoutVars>
      </dgm:prSet>
      <dgm:spPr/>
    </dgm:pt>
    <dgm:pt modelId="{D8D07110-C9DA-4EFD-B566-3F4B07F75188}" type="pres">
      <dgm:prSet presAssocID="{B3E074C6-90DE-4368-8A20-2CCBACA2C4B3}" presName="circleA" presStyleLbl="node1" presStyleIdx="2" presStyleCnt="4" custLinFactX="30721" custLinFactNeighborX="100000" custLinFactNeighborY="-190"/>
      <dgm:spPr>
        <a:xfrm>
          <a:off x="4509335" y="1237975"/>
          <a:ext cx="275105" cy="275105"/>
        </a:xfrm>
        <a:prstGeom prst="ellipse">
          <a:avLst/>
        </a:prstGeom>
        <a:solidFill>
          <a:srgbClr val="009DD9">
            <a:hueOff val="-335249"/>
            <a:satOff val="-3863"/>
            <a:lumOff val="864"/>
            <a:alphaOff val="0"/>
          </a:srgbClr>
        </a:solidFill>
        <a:ln w="12700" cap="flat" cmpd="sng" algn="ctr">
          <a:solidFill>
            <a:sysClr val="window" lastClr="FFFFFF">
              <a:hueOff val="0"/>
              <a:satOff val="0"/>
              <a:lumOff val="0"/>
              <a:alphaOff val="0"/>
            </a:sysClr>
          </a:solidFill>
          <a:prstDash val="solid"/>
          <a:miter lim="800000"/>
        </a:ln>
        <a:effectLst/>
      </dgm:spPr>
    </dgm:pt>
    <dgm:pt modelId="{631C9619-1540-4DD8-877F-61078F503C2C}" type="pres">
      <dgm:prSet presAssocID="{B3E074C6-90DE-4368-8A20-2CCBACA2C4B3}" presName="spaceA" presStyleCnt="0"/>
      <dgm:spPr/>
    </dgm:pt>
    <dgm:pt modelId="{0371C514-3D14-45EA-9C34-BB5BBD9E862D}" type="pres">
      <dgm:prSet presAssocID="{F029C5EE-DA28-4A4E-8347-90056F3A3CDA}" presName="space" presStyleCnt="0"/>
      <dgm:spPr/>
    </dgm:pt>
    <dgm:pt modelId="{27BCC055-53D7-4FFC-82D8-7C5730CA88DF}" type="pres">
      <dgm:prSet presAssocID="{269A3293-0CA6-40B2-880F-279BC1B591EE}" presName="compositeB" presStyleCnt="0"/>
      <dgm:spPr/>
    </dgm:pt>
    <dgm:pt modelId="{A1283B9E-83D6-430E-973A-E62E50B7CAC3}" type="pres">
      <dgm:prSet presAssocID="{269A3293-0CA6-40B2-880F-279BC1B591EE}" presName="textB" presStyleLbl="revTx" presStyleIdx="3" presStyleCnt="4" custLinFactNeighborX="24821" custLinFactNeighborY="213">
        <dgm:presLayoutVars>
          <dgm:bulletEnabled val="1"/>
        </dgm:presLayoutVars>
      </dgm:prSet>
      <dgm:spPr>
        <a:prstGeom prst="rect">
          <a:avLst/>
        </a:prstGeom>
      </dgm:spPr>
    </dgm:pt>
    <dgm:pt modelId="{60EE8F69-DAFC-4CF1-BF51-8F26844AA871}" type="pres">
      <dgm:prSet presAssocID="{269A3293-0CA6-40B2-880F-279BC1B591EE}" presName="circleB" presStyleLbl="node1" presStyleIdx="3" presStyleCnt="4" custLinFactX="100327" custLinFactNeighborX="200000" custLinFactNeighborY="14849"/>
      <dgm:spPr/>
    </dgm:pt>
    <dgm:pt modelId="{92B9E176-5B4C-42E7-AE36-287BF09A3580}" type="pres">
      <dgm:prSet presAssocID="{269A3293-0CA6-40B2-880F-279BC1B591EE}" presName="spaceB" presStyleCnt="0"/>
      <dgm:spPr/>
    </dgm:pt>
  </dgm:ptLst>
  <dgm:cxnLst>
    <dgm:cxn modelId="{F9A5BA00-2F42-4256-9CD0-6E7D1692E42C}" type="presOf" srcId="{269A3293-0CA6-40B2-880F-279BC1B591EE}" destId="{A1283B9E-83D6-430E-973A-E62E50B7CAC3}" srcOrd="0" destOrd="0" presId="urn:microsoft.com/office/officeart/2005/8/layout/hProcess11"/>
    <dgm:cxn modelId="{D5329417-693B-413D-A42E-8F641A8F26D7}" srcId="{3EAA33ED-BDB0-461A-B125-DD464A0F02F5}" destId="{0B5C00B7-6FA7-4C05-AEBE-F1997023D904}" srcOrd="1" destOrd="0" parTransId="{6BEDB105-6E0B-4D8D-8D9E-12DA52E8F231}" sibTransId="{EF9E466E-7392-44DC-B76C-A5B90DD06B45}"/>
    <dgm:cxn modelId="{37625C1C-8FA1-4F52-B349-C1ADF837B693}" srcId="{3EAA33ED-BDB0-461A-B125-DD464A0F02F5}" destId="{B3E074C6-90DE-4368-8A20-2CCBACA2C4B3}" srcOrd="2" destOrd="0" parTransId="{A8C6B56B-C0CA-4F35-A39E-63EA36BB86B7}" sibTransId="{F029C5EE-DA28-4A4E-8347-90056F3A3CDA}"/>
    <dgm:cxn modelId="{AF695C4F-6A35-48B2-BD9B-37CC7612291A}" type="presOf" srcId="{0B5C00B7-6FA7-4C05-AEBE-F1997023D904}" destId="{3E59BD5F-8987-4102-B2D7-70DDB42D9017}" srcOrd="0" destOrd="0" presId="urn:microsoft.com/office/officeart/2005/8/layout/hProcess11"/>
    <dgm:cxn modelId="{9544CE7D-4DF4-4A6C-A944-E08C89195385}" type="presOf" srcId="{3EAA33ED-BDB0-461A-B125-DD464A0F02F5}" destId="{743F05F6-A320-48BF-B02D-DE254061903A}" srcOrd="0" destOrd="0" presId="urn:microsoft.com/office/officeart/2005/8/layout/hProcess11"/>
    <dgm:cxn modelId="{0C54F284-01D8-4BB8-A7CF-D5E1A1E0EDAC}" type="presOf" srcId="{B1E8138D-79C6-401E-B40D-8AAF342CBDB5}" destId="{BC271289-4BFE-49BE-9887-A85697E57E77}" srcOrd="0" destOrd="0" presId="urn:microsoft.com/office/officeart/2005/8/layout/hProcess11"/>
    <dgm:cxn modelId="{8FCA7494-BE84-45BA-801B-9FF1F3062ED8}" srcId="{3EAA33ED-BDB0-461A-B125-DD464A0F02F5}" destId="{269A3293-0CA6-40B2-880F-279BC1B591EE}" srcOrd="3" destOrd="0" parTransId="{FD5B9F83-8C34-4FCE-8A8A-B8000A562B76}" sibTransId="{F5C02C33-9A24-444B-B45E-90C5ADBB2B74}"/>
    <dgm:cxn modelId="{6E976EED-35E4-4854-A1B2-4C8DF4DA15E2}" type="presOf" srcId="{B3E074C6-90DE-4368-8A20-2CCBACA2C4B3}" destId="{A746632A-B296-47DE-AF91-B2260989C8B6}" srcOrd="0" destOrd="0" presId="urn:microsoft.com/office/officeart/2005/8/layout/hProcess11"/>
    <dgm:cxn modelId="{383C98F4-8F93-4A5B-9040-0011A4B932CC}" srcId="{3EAA33ED-BDB0-461A-B125-DD464A0F02F5}" destId="{B1E8138D-79C6-401E-B40D-8AAF342CBDB5}" srcOrd="0" destOrd="0" parTransId="{7A7E0CF3-9630-4115-AAB4-A2B5D9E2D7C5}" sibTransId="{55D9760A-1CBA-4088-9C00-EFE1524BA754}"/>
    <dgm:cxn modelId="{3E97CE69-46FA-4B1E-A593-B9B0C5E1B251}" type="presParOf" srcId="{743F05F6-A320-48BF-B02D-DE254061903A}" destId="{47D27CD6-F632-4A87-9DF3-ED1DA6E06AAB}" srcOrd="0" destOrd="0" presId="urn:microsoft.com/office/officeart/2005/8/layout/hProcess11"/>
    <dgm:cxn modelId="{86E1AD9D-D1A2-46A4-B622-036A0ABAF576}" type="presParOf" srcId="{743F05F6-A320-48BF-B02D-DE254061903A}" destId="{A844C4D6-81F5-4C09-B21E-6BB8BA7F9B56}" srcOrd="1" destOrd="0" presId="urn:microsoft.com/office/officeart/2005/8/layout/hProcess11"/>
    <dgm:cxn modelId="{0752BFA3-ED0B-456D-9A1F-85838A840475}" type="presParOf" srcId="{A844C4D6-81F5-4C09-B21E-6BB8BA7F9B56}" destId="{18ACF3BB-CF0D-4CB6-AFEA-A9A94069B970}" srcOrd="0" destOrd="0" presId="urn:microsoft.com/office/officeart/2005/8/layout/hProcess11"/>
    <dgm:cxn modelId="{A0FFEFEC-586A-49DE-83D7-819289DC99C4}" type="presParOf" srcId="{18ACF3BB-CF0D-4CB6-AFEA-A9A94069B970}" destId="{BC271289-4BFE-49BE-9887-A85697E57E77}" srcOrd="0" destOrd="0" presId="urn:microsoft.com/office/officeart/2005/8/layout/hProcess11"/>
    <dgm:cxn modelId="{C3F04C99-6897-4646-9A0E-0DDF57A99A74}" type="presParOf" srcId="{18ACF3BB-CF0D-4CB6-AFEA-A9A94069B970}" destId="{B34E2AD2-1F8F-4536-8A3C-243B40866FAA}" srcOrd="1" destOrd="0" presId="urn:microsoft.com/office/officeart/2005/8/layout/hProcess11"/>
    <dgm:cxn modelId="{568E3096-7FC0-459C-93D8-217662CFBB12}" type="presParOf" srcId="{18ACF3BB-CF0D-4CB6-AFEA-A9A94069B970}" destId="{FD0ED5CC-86F2-4A8C-89FF-F55F1703E8D0}" srcOrd="2" destOrd="0" presId="urn:microsoft.com/office/officeart/2005/8/layout/hProcess11"/>
    <dgm:cxn modelId="{777456D4-8E53-4653-81BC-493997B4088C}" type="presParOf" srcId="{A844C4D6-81F5-4C09-B21E-6BB8BA7F9B56}" destId="{AA379D7A-3B90-4854-B441-3BB33F928F0B}" srcOrd="1" destOrd="0" presId="urn:microsoft.com/office/officeart/2005/8/layout/hProcess11"/>
    <dgm:cxn modelId="{FF7C1A03-3963-4EE9-AA9B-9218B40B1DC1}" type="presParOf" srcId="{A844C4D6-81F5-4C09-B21E-6BB8BA7F9B56}" destId="{86863C59-5805-4AEB-A9F3-FD2EF1BAF528}" srcOrd="2" destOrd="0" presId="urn:microsoft.com/office/officeart/2005/8/layout/hProcess11"/>
    <dgm:cxn modelId="{71B04470-3AAE-4C4F-B25A-FD4346880272}" type="presParOf" srcId="{86863C59-5805-4AEB-A9F3-FD2EF1BAF528}" destId="{3E59BD5F-8987-4102-B2D7-70DDB42D9017}" srcOrd="0" destOrd="0" presId="urn:microsoft.com/office/officeart/2005/8/layout/hProcess11"/>
    <dgm:cxn modelId="{54FBB551-F94A-478C-8BA3-09EA6B12AB80}" type="presParOf" srcId="{86863C59-5805-4AEB-A9F3-FD2EF1BAF528}" destId="{F1DB9B68-7DE7-4D1D-8850-CD58F7B19ED3}" srcOrd="1" destOrd="0" presId="urn:microsoft.com/office/officeart/2005/8/layout/hProcess11"/>
    <dgm:cxn modelId="{9627E587-6C3B-49C8-AB69-7227904883ED}" type="presParOf" srcId="{86863C59-5805-4AEB-A9F3-FD2EF1BAF528}" destId="{B3D6A1F9-BB24-4A76-9C64-B399B677BFD5}" srcOrd="2" destOrd="0" presId="urn:microsoft.com/office/officeart/2005/8/layout/hProcess11"/>
    <dgm:cxn modelId="{AC4F182E-C093-4453-AA3D-5CA7B3337570}" type="presParOf" srcId="{A844C4D6-81F5-4C09-B21E-6BB8BA7F9B56}" destId="{82FB70EF-2BCF-45F9-9329-83888AF94191}" srcOrd="3" destOrd="0" presId="urn:microsoft.com/office/officeart/2005/8/layout/hProcess11"/>
    <dgm:cxn modelId="{E5B16510-8702-44ED-91D8-740C9A6C9AF3}" type="presParOf" srcId="{A844C4D6-81F5-4C09-B21E-6BB8BA7F9B56}" destId="{096EB38E-5CAC-4E06-B76E-2FE1AB094C0E}" srcOrd="4" destOrd="0" presId="urn:microsoft.com/office/officeart/2005/8/layout/hProcess11"/>
    <dgm:cxn modelId="{801A9A30-1527-41B4-9D2A-B5873CA66738}" type="presParOf" srcId="{096EB38E-5CAC-4E06-B76E-2FE1AB094C0E}" destId="{A746632A-B296-47DE-AF91-B2260989C8B6}" srcOrd="0" destOrd="0" presId="urn:microsoft.com/office/officeart/2005/8/layout/hProcess11"/>
    <dgm:cxn modelId="{179568A6-EA47-4C04-97BE-53587D6A32E1}" type="presParOf" srcId="{096EB38E-5CAC-4E06-B76E-2FE1AB094C0E}" destId="{D8D07110-C9DA-4EFD-B566-3F4B07F75188}" srcOrd="1" destOrd="0" presId="urn:microsoft.com/office/officeart/2005/8/layout/hProcess11"/>
    <dgm:cxn modelId="{57EB1D49-D29F-4AE6-A8DB-E5F6969D9AA4}" type="presParOf" srcId="{096EB38E-5CAC-4E06-B76E-2FE1AB094C0E}" destId="{631C9619-1540-4DD8-877F-61078F503C2C}" srcOrd="2" destOrd="0" presId="urn:microsoft.com/office/officeart/2005/8/layout/hProcess11"/>
    <dgm:cxn modelId="{2003A70B-6552-4FA2-88C5-17F31A04C79F}" type="presParOf" srcId="{A844C4D6-81F5-4C09-B21E-6BB8BA7F9B56}" destId="{0371C514-3D14-45EA-9C34-BB5BBD9E862D}" srcOrd="5" destOrd="0" presId="urn:microsoft.com/office/officeart/2005/8/layout/hProcess11"/>
    <dgm:cxn modelId="{54026AD5-D8B7-46BE-BDC3-FCFAD1E1AF13}" type="presParOf" srcId="{A844C4D6-81F5-4C09-B21E-6BB8BA7F9B56}" destId="{27BCC055-53D7-4FFC-82D8-7C5730CA88DF}" srcOrd="6" destOrd="0" presId="urn:microsoft.com/office/officeart/2005/8/layout/hProcess11"/>
    <dgm:cxn modelId="{5AB173C1-D763-478B-A90A-5D8F53D5D065}" type="presParOf" srcId="{27BCC055-53D7-4FFC-82D8-7C5730CA88DF}" destId="{A1283B9E-83D6-430E-973A-E62E50B7CAC3}" srcOrd="0" destOrd="0" presId="urn:microsoft.com/office/officeart/2005/8/layout/hProcess11"/>
    <dgm:cxn modelId="{5E1F6F94-21CE-43B7-8023-927E09B974BD}" type="presParOf" srcId="{27BCC055-53D7-4FFC-82D8-7C5730CA88DF}" destId="{60EE8F69-DAFC-4CF1-BF51-8F26844AA871}" srcOrd="1" destOrd="0" presId="urn:microsoft.com/office/officeart/2005/8/layout/hProcess11"/>
    <dgm:cxn modelId="{6C21E939-8BCF-4D8D-A9CB-D2C3C6B030CE}" type="presParOf" srcId="{27BCC055-53D7-4FFC-82D8-7C5730CA88DF}" destId="{92B9E176-5B4C-42E7-AE36-287BF09A3580}"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7CD6-F632-4A87-9DF3-ED1DA6E06AAB}">
      <dsp:nvSpPr>
        <dsp:cNvPr id="0" name=""/>
        <dsp:cNvSpPr/>
      </dsp:nvSpPr>
      <dsp:spPr>
        <a:xfrm>
          <a:off x="0" y="540000"/>
          <a:ext cx="10690686" cy="720000"/>
        </a:xfrm>
        <a:prstGeom prst="notchedRightArrow">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BC271289-4BFE-49BE-9887-A85697E57E77}">
      <dsp:nvSpPr>
        <dsp:cNvPr id="0" name=""/>
        <dsp:cNvSpPr/>
      </dsp:nvSpPr>
      <dsp:spPr>
        <a:xfrm>
          <a:off x="1380" y="0"/>
          <a:ext cx="22040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2020 - Early 2022</a:t>
          </a:r>
        </a:p>
        <a:p>
          <a:pPr marL="0" lvl="0" indent="0" algn="ctr" defTabSz="488950">
            <a:lnSpc>
              <a:spcPct val="90000"/>
            </a:lnSpc>
            <a:spcBef>
              <a:spcPct val="0"/>
            </a:spcBef>
            <a:spcAft>
              <a:spcPct val="35000"/>
            </a:spcAft>
            <a:buNone/>
          </a:pPr>
          <a:r>
            <a:rPr lang="en-US"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SA State Government Development OTR Issued</a:t>
          </a:r>
        </a:p>
        <a:p>
          <a:pPr marL="0" lvl="0" indent="0" algn="ctr" defTabSz="488950">
            <a:lnSpc>
              <a:spcPct val="90000"/>
            </a:lnSpc>
            <a:spcBef>
              <a:spcPct val="0"/>
            </a:spcBef>
            <a:spcAft>
              <a:spcPct val="35000"/>
            </a:spcAft>
            <a:buNone/>
          </a:pPr>
          <a:r>
            <a:rPr lang="en-US"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Application Submission</a:t>
          </a:r>
          <a:endPar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380" y="0"/>
        <a:ext cx="2204095" cy="720000"/>
      </dsp:txXfrm>
    </dsp:sp>
    <dsp:sp modelId="{B34E2AD2-1F8F-4536-8A3C-243B40866FAA}">
      <dsp:nvSpPr>
        <dsp:cNvPr id="0" name=""/>
        <dsp:cNvSpPr/>
      </dsp:nvSpPr>
      <dsp:spPr>
        <a:xfrm>
          <a:off x="1013428" y="810000"/>
          <a:ext cx="180000" cy="180000"/>
        </a:xfrm>
        <a:prstGeom prst="ellipse">
          <a:avLst/>
        </a:prstGeom>
        <a:solidFill>
          <a:srgbClr val="009DD9">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9BD5F-8987-4102-B2D7-70DDB42D9017}">
      <dsp:nvSpPr>
        <dsp:cNvPr id="0" name=""/>
        <dsp:cNvSpPr/>
      </dsp:nvSpPr>
      <dsp:spPr>
        <a:xfrm>
          <a:off x="1563419" y="1080000"/>
          <a:ext cx="30513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March 2023</a:t>
          </a:r>
        </a:p>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Authorities Site Visit</a:t>
          </a:r>
        </a:p>
        <a:p>
          <a:pPr marL="0" lvl="0" indent="0" algn="ctr" defTabSz="488950">
            <a:lnSpc>
              <a:spcPct val="90000"/>
            </a:lnSpc>
            <a:spcBef>
              <a:spcPct val="0"/>
            </a:spcBef>
            <a:spcAft>
              <a:spcPct val="35000"/>
            </a:spcAft>
            <a:buNone/>
          </a:pPr>
          <a:r>
            <a:rPr lang="en-US" sz="11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State Department for Environment &amp; Water</a:t>
          </a:r>
        </a:p>
        <a:p>
          <a:pPr marL="0" lvl="0" indent="0" algn="ctr" defTabSz="488950">
            <a:lnSpc>
              <a:spcPct val="90000"/>
            </a:lnSpc>
            <a:spcBef>
              <a:spcPct val="0"/>
            </a:spcBef>
            <a:spcAft>
              <a:spcPct val="35000"/>
            </a:spcAft>
            <a:buNone/>
          </a:pPr>
          <a:r>
            <a:rPr lang="en-US" sz="11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State Department for Energy &amp; Mining</a:t>
          </a:r>
          <a:endParaRPr lang="en-AU" sz="1100" kern="1200">
            <a:solidFill>
              <a:sysClr val="windowText" lastClr="000000">
                <a:hueOff val="0"/>
                <a:satOff val="0"/>
                <a:lumOff val="0"/>
                <a:alphaOff val="0"/>
              </a:sysClr>
            </a:solidFill>
            <a:highlight>
              <a:srgbClr val="FFFF00"/>
            </a:highlight>
            <a:latin typeface="Arial" panose="020B0604020202020204" pitchFamily="34" charset="0"/>
            <a:ea typeface="+mn-ea"/>
            <a:cs typeface="Arial" panose="020B0604020202020204" pitchFamily="34" charset="0"/>
          </a:endParaRPr>
        </a:p>
      </dsp:txBody>
      <dsp:txXfrm>
        <a:off x="1563419" y="1080000"/>
        <a:ext cx="3051375" cy="720000"/>
      </dsp:txXfrm>
    </dsp:sp>
    <dsp:sp modelId="{F1DB9B68-7DE7-4D1D-8850-CD58F7B19ED3}">
      <dsp:nvSpPr>
        <dsp:cNvPr id="0" name=""/>
        <dsp:cNvSpPr/>
      </dsp:nvSpPr>
      <dsp:spPr>
        <a:xfrm>
          <a:off x="2693153" y="825625"/>
          <a:ext cx="180000" cy="180000"/>
        </a:xfrm>
        <a:prstGeom prst="ellipse">
          <a:avLst/>
        </a:prstGeom>
        <a:solidFill>
          <a:srgbClr val="009DD9">
            <a:hueOff val="-167625"/>
            <a:satOff val="-1932"/>
            <a:lumOff val="43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6632A-B296-47DE-AF91-B2260989C8B6}">
      <dsp:nvSpPr>
        <dsp:cNvPr id="0" name=""/>
        <dsp:cNvSpPr/>
      </dsp:nvSpPr>
      <dsp:spPr>
        <a:xfrm>
          <a:off x="4226601" y="0"/>
          <a:ext cx="183225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Jul 2023 </a:t>
          </a:r>
        </a:p>
        <a:p>
          <a:pPr marL="0" lvl="0" indent="0" algn="ctr" defTabSz="488950">
            <a:lnSpc>
              <a:spcPct val="90000"/>
            </a:lnSpc>
            <a:spcBef>
              <a:spcPct val="0"/>
            </a:spcBef>
            <a:spcAft>
              <a:spcPct val="35000"/>
            </a:spcAft>
            <a:buNone/>
          </a:pPr>
          <a:r>
            <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DA Planning Issued</a:t>
          </a:r>
        </a:p>
        <a:p>
          <a:pPr marL="0" lvl="0" indent="0" algn="ctr" defTabSz="488950">
            <a:lnSpc>
              <a:spcPct val="90000"/>
            </a:lnSpc>
            <a:spcBef>
              <a:spcPct val="0"/>
            </a:spcBef>
            <a:spcAft>
              <a:spcPct val="35000"/>
            </a:spcAft>
            <a:buNone/>
          </a:pPr>
          <a:r>
            <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FIA processing</a:t>
          </a:r>
        </a:p>
      </dsp:txBody>
      <dsp:txXfrm>
        <a:off x="4226601" y="0"/>
        <a:ext cx="1832251" cy="720000"/>
      </dsp:txXfrm>
    </dsp:sp>
    <dsp:sp modelId="{D8D07110-C9DA-4EFD-B566-3F4B07F75188}">
      <dsp:nvSpPr>
        <dsp:cNvPr id="0" name=""/>
        <dsp:cNvSpPr/>
      </dsp:nvSpPr>
      <dsp:spPr>
        <a:xfrm>
          <a:off x="4942451" y="829510"/>
          <a:ext cx="180000" cy="180000"/>
        </a:xfrm>
        <a:prstGeom prst="ellipse">
          <a:avLst/>
        </a:prstGeom>
        <a:solidFill>
          <a:srgbClr val="009DD9">
            <a:hueOff val="-335249"/>
            <a:satOff val="-3863"/>
            <a:lumOff val="86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A46EC-2533-40ED-9D36-A36BD6E0A9B8}">
      <dsp:nvSpPr>
        <dsp:cNvPr id="0" name=""/>
        <dsp:cNvSpPr/>
      </dsp:nvSpPr>
      <dsp:spPr>
        <a:xfrm>
          <a:off x="6908185" y="1080000"/>
          <a:ext cx="16446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AU"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Dec 2023 </a:t>
          </a:r>
        </a:p>
        <a:p>
          <a:pPr marL="0" lvl="0" indent="0" algn="ctr" defTabSz="488950">
            <a:lnSpc>
              <a:spcPct val="90000"/>
            </a:lnSpc>
            <a:spcBef>
              <a:spcPct val="0"/>
            </a:spcBef>
            <a:spcAft>
              <a:spcPct val="35000"/>
            </a:spcAft>
            <a:buNone/>
          </a:pPr>
          <a:r>
            <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5.3.4A Letter</a:t>
          </a:r>
        </a:p>
      </dsp:txBody>
      <dsp:txXfrm>
        <a:off x="6908185" y="1080000"/>
        <a:ext cx="1644611" cy="720000"/>
      </dsp:txXfrm>
    </dsp:sp>
    <dsp:sp modelId="{8BC59F0E-4103-4ABF-B6A5-0975DFAE6B01}">
      <dsp:nvSpPr>
        <dsp:cNvPr id="0" name=""/>
        <dsp:cNvSpPr/>
      </dsp:nvSpPr>
      <dsp:spPr>
        <a:xfrm>
          <a:off x="7663283" y="810000"/>
          <a:ext cx="180000" cy="180000"/>
        </a:xfrm>
        <a:prstGeom prst="ellipse">
          <a:avLst/>
        </a:prstGeom>
        <a:solidFill>
          <a:srgbClr val="009DD9">
            <a:hueOff val="-502874"/>
            <a:satOff val="-5795"/>
            <a:lumOff val="129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69045-777A-4C59-B73E-02D915448137}">
      <dsp:nvSpPr>
        <dsp:cNvPr id="0" name=""/>
        <dsp:cNvSpPr/>
      </dsp:nvSpPr>
      <dsp:spPr>
        <a:xfrm>
          <a:off x="8881467" y="0"/>
          <a:ext cx="738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AU"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Dec 2023</a:t>
          </a:r>
        </a:p>
      </dsp:txBody>
      <dsp:txXfrm>
        <a:off x="8881467" y="0"/>
        <a:ext cx="738769" cy="720000"/>
      </dsp:txXfrm>
    </dsp:sp>
    <dsp:sp modelId="{51329E83-CC83-487D-A58B-F19207C4412F}">
      <dsp:nvSpPr>
        <dsp:cNvPr id="0" name=""/>
        <dsp:cNvSpPr/>
      </dsp:nvSpPr>
      <dsp:spPr>
        <a:xfrm>
          <a:off x="9160852" y="810000"/>
          <a:ext cx="180000" cy="18000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27CD6-F632-4A87-9DF3-ED1DA6E06AAB}">
      <dsp:nvSpPr>
        <dsp:cNvPr id="0" name=""/>
        <dsp:cNvSpPr/>
      </dsp:nvSpPr>
      <dsp:spPr>
        <a:xfrm>
          <a:off x="0" y="557618"/>
          <a:ext cx="10690686" cy="720000"/>
        </a:xfrm>
        <a:prstGeom prst="notchedRightArrow">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BC271289-4BFE-49BE-9887-A85697E57E77}">
      <dsp:nvSpPr>
        <dsp:cNvPr id="0" name=""/>
        <dsp:cNvSpPr/>
      </dsp:nvSpPr>
      <dsp:spPr>
        <a:xfrm>
          <a:off x="1264365" y="58564"/>
          <a:ext cx="200519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Q1 2024</a:t>
          </a:r>
        </a:p>
        <a:p>
          <a:pPr marL="0" lvl="0" indent="0" algn="ctr" defTabSz="488950">
            <a:lnSpc>
              <a:spcPct val="90000"/>
            </a:lnSpc>
            <a:spcBef>
              <a:spcPct val="0"/>
            </a:spcBef>
            <a:spcAft>
              <a:spcPct val="35000"/>
            </a:spcAft>
            <a:buNone/>
          </a:pPr>
          <a:r>
            <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EPC Negotiations</a:t>
          </a:r>
        </a:p>
      </dsp:txBody>
      <dsp:txXfrm>
        <a:off x="1264365" y="58564"/>
        <a:ext cx="2005192" cy="720000"/>
      </dsp:txXfrm>
    </dsp:sp>
    <dsp:sp modelId="{B34E2AD2-1F8F-4536-8A3C-243B40866FAA}">
      <dsp:nvSpPr>
        <dsp:cNvPr id="0" name=""/>
        <dsp:cNvSpPr/>
      </dsp:nvSpPr>
      <dsp:spPr>
        <a:xfrm>
          <a:off x="1759319" y="820053"/>
          <a:ext cx="180000" cy="180000"/>
        </a:xfrm>
        <a:prstGeom prst="ellipse">
          <a:avLst/>
        </a:prstGeom>
        <a:solidFill>
          <a:srgbClr val="009DD9">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9BD5F-8987-4102-B2D7-70DDB42D9017}">
      <dsp:nvSpPr>
        <dsp:cNvPr id="0" name=""/>
        <dsp:cNvSpPr/>
      </dsp:nvSpPr>
      <dsp:spPr>
        <a:xfrm>
          <a:off x="3540393" y="1080000"/>
          <a:ext cx="24890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Q4 2024</a:t>
          </a:r>
        </a:p>
        <a:p>
          <a:pPr marL="0" lvl="0" indent="0" algn="ctr" defTabSz="488950">
            <a:lnSpc>
              <a:spcPct val="90000"/>
            </a:lnSpc>
            <a:spcBef>
              <a:spcPct val="0"/>
            </a:spcBef>
            <a:spcAft>
              <a:spcPct val="35000"/>
            </a:spcAft>
            <a:buNone/>
          </a:pPr>
          <a:r>
            <a:rPr lang="en-US" altLang="zh-CN"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NTP </a:t>
          </a:r>
          <a:r>
            <a:rPr lang="en-US"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Construction </a:t>
          </a:r>
          <a:endPar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3540393" y="1080000"/>
        <a:ext cx="2489017" cy="720000"/>
      </dsp:txXfrm>
    </dsp:sp>
    <dsp:sp modelId="{F1DB9B68-7DE7-4D1D-8850-CD58F7B19ED3}">
      <dsp:nvSpPr>
        <dsp:cNvPr id="0" name=""/>
        <dsp:cNvSpPr/>
      </dsp:nvSpPr>
      <dsp:spPr>
        <a:xfrm>
          <a:off x="4388138" y="827427"/>
          <a:ext cx="180000" cy="180000"/>
        </a:xfrm>
        <a:prstGeom prst="ellipse">
          <a:avLst/>
        </a:prstGeom>
        <a:solidFill>
          <a:srgbClr val="009DD9">
            <a:hueOff val="-167625"/>
            <a:satOff val="-1932"/>
            <a:lumOff val="43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6632A-B296-47DE-AF91-B2260989C8B6}">
      <dsp:nvSpPr>
        <dsp:cNvPr id="0" name=""/>
        <dsp:cNvSpPr/>
      </dsp:nvSpPr>
      <dsp:spPr>
        <a:xfrm>
          <a:off x="4857066" y="19346"/>
          <a:ext cx="3006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Q4 2025</a:t>
          </a:r>
        </a:p>
        <a:p>
          <a:pPr marL="0" lvl="0" indent="0" algn="ctr" defTabSz="488950">
            <a:lnSpc>
              <a:spcPct val="90000"/>
            </a:lnSpc>
            <a:spcBef>
              <a:spcPct val="0"/>
            </a:spcBef>
            <a:spcAft>
              <a:spcPct val="35000"/>
            </a:spcAft>
            <a:buNone/>
          </a:pPr>
          <a:r>
            <a:rPr lang="en-AU" sz="1100" b="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Commissioning &amp; Hold Point Testing </a:t>
          </a:r>
        </a:p>
      </dsp:txBody>
      <dsp:txXfrm>
        <a:off x="4857066" y="19346"/>
        <a:ext cx="3006519" cy="720000"/>
      </dsp:txXfrm>
    </dsp:sp>
    <dsp:sp modelId="{D8D07110-C9DA-4EFD-B566-3F4B07F75188}">
      <dsp:nvSpPr>
        <dsp:cNvPr id="0" name=""/>
        <dsp:cNvSpPr/>
      </dsp:nvSpPr>
      <dsp:spPr>
        <a:xfrm>
          <a:off x="6329549" y="809658"/>
          <a:ext cx="180000" cy="180000"/>
        </a:xfrm>
        <a:prstGeom prst="ellipse">
          <a:avLst/>
        </a:prstGeom>
        <a:solidFill>
          <a:srgbClr val="009DD9">
            <a:hueOff val="-335249"/>
            <a:satOff val="-3863"/>
            <a:lumOff val="86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283B9E-83D6-430E-973A-E62E50B7CAC3}">
      <dsp:nvSpPr>
        <dsp:cNvPr id="0" name=""/>
        <dsp:cNvSpPr/>
      </dsp:nvSpPr>
      <dsp:spPr>
        <a:xfrm>
          <a:off x="8236005" y="1080000"/>
          <a:ext cx="183928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AU"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Operation </a:t>
          </a:r>
          <a:r>
            <a:rPr lang="zh-CN" altLang="en-US"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a:t>
          </a:r>
          <a:r>
            <a:rPr lang="en-AU" sz="11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2054</a:t>
          </a:r>
        </a:p>
      </dsp:txBody>
      <dsp:txXfrm>
        <a:off x="8236005" y="1080000"/>
        <a:ext cx="1839288" cy="720000"/>
      </dsp:txXfrm>
    </dsp:sp>
    <dsp:sp modelId="{60EE8F69-DAFC-4CF1-BF51-8F26844AA871}">
      <dsp:nvSpPr>
        <dsp:cNvPr id="0" name=""/>
        <dsp:cNvSpPr/>
      </dsp:nvSpPr>
      <dsp:spPr>
        <a:xfrm>
          <a:off x="9149708" y="836728"/>
          <a:ext cx="180000" cy="18000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8FDBF-F953-40FC-87B7-BFF0CFBAE45F}" type="datetimeFigureOut">
              <a:rPr lang="en-AU" smtClean="0"/>
              <a:t>21/08/2024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7C20E-9386-4957-8ABF-214266D9AF02}" type="slidenum">
              <a:rPr lang="en-AU" smtClean="0"/>
              <a:t>‹#›</a:t>
            </a:fld>
            <a:endParaRPr lang="en-AU"/>
          </a:p>
        </p:txBody>
      </p:sp>
    </p:spTree>
    <p:extLst>
      <p:ext uri="{BB962C8B-B14F-4D97-AF65-F5344CB8AC3E}">
        <p14:creationId xmlns:p14="http://schemas.microsoft.com/office/powerpoint/2010/main" val="2414856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7C20E-9386-4957-8ABF-214266D9AF02}" type="slidenum">
              <a:rPr lang="en-AU" smtClean="0"/>
              <a:t>3</a:t>
            </a:fld>
            <a:endParaRPr lang="en-AU"/>
          </a:p>
        </p:txBody>
      </p:sp>
    </p:spTree>
    <p:extLst>
      <p:ext uri="{BB962C8B-B14F-4D97-AF65-F5344CB8AC3E}">
        <p14:creationId xmlns:p14="http://schemas.microsoft.com/office/powerpoint/2010/main" val="1003302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sky, outdoor, beach, shore&#10;&#10;Description automatically generated">
            <a:extLst>
              <a:ext uri="{FF2B5EF4-FFF2-40B4-BE49-F238E27FC236}">
                <a16:creationId xmlns:a16="http://schemas.microsoft.com/office/drawing/2014/main" id="{060D09F4-B582-05B3-2D9A-51EB1B3D12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323025"/>
          </a:xfrm>
          <a:prstGeom prst="rect">
            <a:avLst/>
          </a:prstGeom>
        </p:spPr>
      </p:pic>
      <p:sp>
        <p:nvSpPr>
          <p:cNvPr id="2" name="Title 1">
            <a:extLst>
              <a:ext uri="{FF2B5EF4-FFF2-40B4-BE49-F238E27FC236}">
                <a16:creationId xmlns:a16="http://schemas.microsoft.com/office/drawing/2014/main" id="{D21B5A16-6D7B-D29B-ABED-58AD6190A359}"/>
              </a:ext>
            </a:extLst>
          </p:cNvPr>
          <p:cNvSpPr>
            <a:spLocks noGrp="1"/>
          </p:cNvSpPr>
          <p:nvPr>
            <p:ph type="title" hasCustomPrompt="1"/>
          </p:nvPr>
        </p:nvSpPr>
        <p:spPr>
          <a:xfrm>
            <a:off x="0" y="2356701"/>
            <a:ext cx="10800000" cy="1049439"/>
          </a:xfrm>
        </p:spPr>
        <p:txBody>
          <a:bodyPr anchor="ctr">
            <a:normAutofit/>
          </a:bodyPr>
          <a:lstStyle>
            <a:lvl1pPr marL="360000">
              <a:lnSpc>
                <a:spcPct val="200000"/>
              </a:lnSpc>
              <a:defRPr sz="3200" cap="all" baseline="0">
                <a:solidFill>
                  <a:srgbClr val="29BFD0"/>
                </a:solidFill>
              </a:defRPr>
            </a:lvl1pPr>
          </a:lstStyle>
          <a:p>
            <a:r>
              <a:rPr lang="en-US"/>
              <a:t>Arial Regular 32 pt.</a:t>
            </a:r>
            <a:endParaRPr lang="en-AU"/>
          </a:p>
        </p:txBody>
      </p:sp>
      <p:pic>
        <p:nvPicPr>
          <p:cNvPr id="7" name="object 9">
            <a:extLst>
              <a:ext uri="{FF2B5EF4-FFF2-40B4-BE49-F238E27FC236}">
                <a16:creationId xmlns:a16="http://schemas.microsoft.com/office/drawing/2014/main" id="{EAACD011-B82A-6326-B89C-F4B801D31353}"/>
              </a:ext>
            </a:extLst>
          </p:cNvPr>
          <p:cNvPicPr/>
          <p:nvPr userDrawn="1"/>
        </p:nvPicPr>
        <p:blipFill>
          <a:blip r:embed="rId3" cstate="print"/>
          <a:stretch>
            <a:fillRect/>
          </a:stretch>
        </p:blipFill>
        <p:spPr>
          <a:xfrm>
            <a:off x="0" y="3406141"/>
            <a:ext cx="10800000" cy="45719"/>
          </a:xfrm>
          <a:prstGeom prst="rect">
            <a:avLst/>
          </a:prstGeom>
        </p:spPr>
      </p:pic>
      <p:pic>
        <p:nvPicPr>
          <p:cNvPr id="8" name="Picture 7">
            <a:extLst>
              <a:ext uri="{FF2B5EF4-FFF2-40B4-BE49-F238E27FC236}">
                <a16:creationId xmlns:a16="http://schemas.microsoft.com/office/drawing/2014/main" id="{CC17E61C-E6DA-A2EF-3811-3616FD50F5C3}"/>
              </a:ext>
            </a:extLst>
          </p:cNvPr>
          <p:cNvPicPr>
            <a:picLocks noChangeAspect="1"/>
          </p:cNvPicPr>
          <p:nvPr userDrawn="1"/>
        </p:nvPicPr>
        <p:blipFill>
          <a:blip r:embed="rId4"/>
          <a:stretch>
            <a:fillRect/>
          </a:stretch>
        </p:blipFill>
        <p:spPr>
          <a:xfrm>
            <a:off x="9096834" y="520649"/>
            <a:ext cx="2662214" cy="1049439"/>
          </a:xfrm>
          <a:prstGeom prst="rect">
            <a:avLst/>
          </a:prstGeom>
        </p:spPr>
      </p:pic>
      <p:sp>
        <p:nvSpPr>
          <p:cNvPr id="11" name="Text Placeholder 10">
            <a:extLst>
              <a:ext uri="{FF2B5EF4-FFF2-40B4-BE49-F238E27FC236}">
                <a16:creationId xmlns:a16="http://schemas.microsoft.com/office/drawing/2014/main" id="{97762C0C-4B11-3D76-F2DE-65FDCCC61B62}"/>
              </a:ext>
            </a:extLst>
          </p:cNvPr>
          <p:cNvSpPr>
            <a:spLocks noGrp="1"/>
          </p:cNvSpPr>
          <p:nvPr>
            <p:ph type="body" sz="quarter" idx="10" hasCustomPrompt="1"/>
          </p:nvPr>
        </p:nvSpPr>
        <p:spPr>
          <a:xfrm>
            <a:off x="0" y="3469146"/>
            <a:ext cx="10792743" cy="527151"/>
          </a:xfrm>
        </p:spPr>
        <p:txBody>
          <a:bodyPr anchor="ctr">
            <a:normAutofit/>
          </a:bodyPr>
          <a:lstStyle>
            <a:lvl1pPr marL="36000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lang="en-US" sz="1800" kern="1200" smtClean="0">
                <a:solidFill>
                  <a:schemeClr val="tx1"/>
                </a:solidFill>
                <a:latin typeface="Arial" panose="020B0604020202020204" pitchFamily="34" charset="0"/>
                <a:ea typeface="+mj-ea"/>
                <a:cs typeface="Arial" panose="020B0604020202020204" pitchFamily="34" charset="0"/>
              </a:defRPr>
            </a:lvl4pPr>
          </a:lstStyle>
          <a:p>
            <a:pPr>
              <a:lnSpc>
                <a:spcPct val="150000"/>
              </a:lnSpc>
            </a:pPr>
            <a:r>
              <a:rPr lang="en-US" sz="1800"/>
              <a:t>Arial Regular 18 pt.</a:t>
            </a:r>
            <a:endParaRPr lang="en-AU" sz="1800"/>
          </a:p>
        </p:txBody>
      </p:sp>
      <p:pic>
        <p:nvPicPr>
          <p:cNvPr id="4" name="object 9">
            <a:extLst>
              <a:ext uri="{FF2B5EF4-FFF2-40B4-BE49-F238E27FC236}">
                <a16:creationId xmlns:a16="http://schemas.microsoft.com/office/drawing/2014/main" id="{9E50A43A-3C40-B254-4261-C2863AB09652}"/>
              </a:ext>
            </a:extLst>
          </p:cNvPr>
          <p:cNvPicPr/>
          <p:nvPr userDrawn="1"/>
        </p:nvPicPr>
        <p:blipFill>
          <a:blip r:embed="rId3" cstate="print"/>
          <a:stretch>
            <a:fillRect/>
          </a:stretch>
        </p:blipFill>
        <p:spPr>
          <a:xfrm>
            <a:off x="0" y="6323025"/>
            <a:ext cx="12192000" cy="534975"/>
          </a:xfrm>
          <a:prstGeom prst="rect">
            <a:avLst/>
          </a:prstGeom>
        </p:spPr>
      </p:pic>
    </p:spTree>
    <p:extLst>
      <p:ext uri="{BB962C8B-B14F-4D97-AF65-F5344CB8AC3E}">
        <p14:creationId xmlns:p14="http://schemas.microsoft.com/office/powerpoint/2010/main" val="413496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5A16-6D7B-D29B-ABED-58AD6190A359}"/>
              </a:ext>
            </a:extLst>
          </p:cNvPr>
          <p:cNvSpPr>
            <a:spLocks noGrp="1"/>
          </p:cNvSpPr>
          <p:nvPr>
            <p:ph type="title" hasCustomPrompt="1"/>
          </p:nvPr>
        </p:nvSpPr>
        <p:spPr>
          <a:xfrm>
            <a:off x="1392000" y="2356701"/>
            <a:ext cx="10800000" cy="1049439"/>
          </a:xfrm>
        </p:spPr>
        <p:txBody>
          <a:bodyPr anchor="ctr">
            <a:normAutofit/>
          </a:bodyPr>
          <a:lstStyle>
            <a:lvl1pPr>
              <a:lnSpc>
                <a:spcPct val="200000"/>
              </a:lnSpc>
              <a:defRPr sz="3200" cap="all" baseline="0">
                <a:solidFill>
                  <a:srgbClr val="29BFD0"/>
                </a:solidFill>
              </a:defRPr>
            </a:lvl1pPr>
          </a:lstStyle>
          <a:p>
            <a:r>
              <a:rPr lang="en-US"/>
              <a:t>Arial Regular 32 pt.</a:t>
            </a:r>
            <a:endParaRPr lang="en-AU"/>
          </a:p>
        </p:txBody>
      </p:sp>
      <p:pic>
        <p:nvPicPr>
          <p:cNvPr id="7" name="object 9">
            <a:extLst>
              <a:ext uri="{FF2B5EF4-FFF2-40B4-BE49-F238E27FC236}">
                <a16:creationId xmlns:a16="http://schemas.microsoft.com/office/drawing/2014/main" id="{EAACD011-B82A-6326-B89C-F4B801D31353}"/>
              </a:ext>
            </a:extLst>
          </p:cNvPr>
          <p:cNvPicPr/>
          <p:nvPr userDrawn="1"/>
        </p:nvPicPr>
        <p:blipFill>
          <a:blip r:embed="rId2" cstate="print"/>
          <a:stretch>
            <a:fillRect/>
          </a:stretch>
        </p:blipFill>
        <p:spPr>
          <a:xfrm>
            <a:off x="1392000" y="3406141"/>
            <a:ext cx="10800000" cy="45719"/>
          </a:xfrm>
          <a:prstGeom prst="rect">
            <a:avLst/>
          </a:prstGeom>
        </p:spPr>
      </p:pic>
      <p:pic>
        <p:nvPicPr>
          <p:cNvPr id="8" name="Picture 7">
            <a:extLst>
              <a:ext uri="{FF2B5EF4-FFF2-40B4-BE49-F238E27FC236}">
                <a16:creationId xmlns:a16="http://schemas.microsoft.com/office/drawing/2014/main" id="{CC17E61C-E6DA-A2EF-3811-3616FD50F5C3}"/>
              </a:ext>
            </a:extLst>
          </p:cNvPr>
          <p:cNvPicPr>
            <a:picLocks noChangeAspect="1"/>
          </p:cNvPicPr>
          <p:nvPr userDrawn="1"/>
        </p:nvPicPr>
        <p:blipFill>
          <a:blip r:embed="rId3"/>
          <a:stretch>
            <a:fillRect/>
          </a:stretch>
        </p:blipFill>
        <p:spPr>
          <a:xfrm>
            <a:off x="9096834" y="520649"/>
            <a:ext cx="2662214" cy="1049439"/>
          </a:xfrm>
          <a:prstGeom prst="rect">
            <a:avLst/>
          </a:prstGeom>
        </p:spPr>
      </p:pic>
      <p:sp>
        <p:nvSpPr>
          <p:cNvPr id="11" name="Text Placeholder 10">
            <a:extLst>
              <a:ext uri="{FF2B5EF4-FFF2-40B4-BE49-F238E27FC236}">
                <a16:creationId xmlns:a16="http://schemas.microsoft.com/office/drawing/2014/main" id="{97762C0C-4B11-3D76-F2DE-65FDCCC61B62}"/>
              </a:ext>
            </a:extLst>
          </p:cNvPr>
          <p:cNvSpPr>
            <a:spLocks noGrp="1"/>
          </p:cNvSpPr>
          <p:nvPr>
            <p:ph type="body" sz="quarter" idx="10" hasCustomPrompt="1"/>
          </p:nvPr>
        </p:nvSpPr>
        <p:spPr>
          <a:xfrm>
            <a:off x="1391999" y="3469146"/>
            <a:ext cx="10792743" cy="527151"/>
          </a:xfrm>
        </p:spPr>
        <p:txBody>
          <a:bodyPr anchor="ct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lang="en-US" sz="1800" kern="1200" smtClean="0">
                <a:solidFill>
                  <a:schemeClr val="tx1"/>
                </a:solidFill>
                <a:latin typeface="Arial" panose="020B0604020202020204" pitchFamily="34" charset="0"/>
                <a:ea typeface="+mj-ea"/>
                <a:cs typeface="Arial" panose="020B0604020202020204" pitchFamily="34" charset="0"/>
              </a:defRPr>
            </a:lvl4pPr>
          </a:lstStyle>
          <a:p>
            <a:pPr>
              <a:lnSpc>
                <a:spcPct val="150000"/>
              </a:lnSpc>
            </a:pPr>
            <a:r>
              <a:rPr lang="en-US" sz="1800"/>
              <a:t>Arial Regular 18 pt.</a:t>
            </a:r>
            <a:endParaRPr lang="en-AU" sz="1800"/>
          </a:p>
        </p:txBody>
      </p:sp>
      <p:pic>
        <p:nvPicPr>
          <p:cNvPr id="3" name="object 9">
            <a:extLst>
              <a:ext uri="{FF2B5EF4-FFF2-40B4-BE49-F238E27FC236}">
                <a16:creationId xmlns:a16="http://schemas.microsoft.com/office/drawing/2014/main" id="{72424A22-FA40-5A1D-7B55-316B0F8A2012}"/>
              </a:ext>
            </a:extLst>
          </p:cNvPr>
          <p:cNvPicPr/>
          <p:nvPr userDrawn="1"/>
        </p:nvPicPr>
        <p:blipFill>
          <a:blip r:embed="rId2" cstate="print"/>
          <a:stretch>
            <a:fillRect/>
          </a:stretch>
        </p:blipFill>
        <p:spPr>
          <a:xfrm>
            <a:off x="0" y="6493766"/>
            <a:ext cx="12192000" cy="364234"/>
          </a:xfrm>
          <a:prstGeom prst="rect">
            <a:avLst/>
          </a:prstGeom>
        </p:spPr>
      </p:pic>
    </p:spTree>
    <p:extLst>
      <p:ext uri="{BB962C8B-B14F-4D97-AF65-F5344CB8AC3E}">
        <p14:creationId xmlns:p14="http://schemas.microsoft.com/office/powerpoint/2010/main" val="239830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_Tables">
    <p:spTree>
      <p:nvGrpSpPr>
        <p:cNvPr id="1" name=""/>
        <p:cNvGrpSpPr/>
        <p:nvPr/>
      </p:nvGrpSpPr>
      <p:grpSpPr>
        <a:xfrm>
          <a:off x="0" y="0"/>
          <a:ext cx="0" cy="0"/>
          <a:chOff x="0" y="0"/>
          <a:chExt cx="0" cy="0"/>
        </a:xfrm>
      </p:grpSpPr>
      <p:pic>
        <p:nvPicPr>
          <p:cNvPr id="8" name="object 52">
            <a:extLst>
              <a:ext uri="{FF2B5EF4-FFF2-40B4-BE49-F238E27FC236}">
                <a16:creationId xmlns:a16="http://schemas.microsoft.com/office/drawing/2014/main" id="{542E456A-127E-09AC-063D-7C795628C868}"/>
              </a:ext>
            </a:extLst>
          </p:cNvPr>
          <p:cNvPicPr/>
          <p:nvPr userDrawn="1"/>
        </p:nvPicPr>
        <p:blipFill>
          <a:blip r:embed="rId2" cstate="print"/>
          <a:stretch>
            <a:fillRect/>
          </a:stretch>
        </p:blipFill>
        <p:spPr>
          <a:xfrm>
            <a:off x="-13855" y="0"/>
            <a:ext cx="12205855" cy="1025467"/>
          </a:xfrm>
          <a:prstGeom prst="rect">
            <a:avLst/>
          </a:prstGeom>
        </p:spPr>
      </p:pic>
      <p:pic>
        <p:nvPicPr>
          <p:cNvPr id="5" name="object 9">
            <a:extLst>
              <a:ext uri="{FF2B5EF4-FFF2-40B4-BE49-F238E27FC236}">
                <a16:creationId xmlns:a16="http://schemas.microsoft.com/office/drawing/2014/main" id="{12AAD1B6-6BAB-5C1B-3B82-BFEEF5A324A4}"/>
              </a:ext>
            </a:extLst>
          </p:cNvPr>
          <p:cNvPicPr/>
          <p:nvPr userDrawn="1"/>
        </p:nvPicPr>
        <p:blipFill>
          <a:blip r:embed="rId3" cstate="print"/>
          <a:stretch>
            <a:fillRect/>
          </a:stretch>
        </p:blipFill>
        <p:spPr>
          <a:xfrm>
            <a:off x="0" y="6493766"/>
            <a:ext cx="12192000" cy="364234"/>
          </a:xfrm>
          <a:prstGeom prst="rect">
            <a:avLst/>
          </a:prstGeom>
        </p:spPr>
      </p:pic>
      <p:sp>
        <p:nvSpPr>
          <p:cNvPr id="6" name="Slide Number Placeholder 5">
            <a:extLst>
              <a:ext uri="{FF2B5EF4-FFF2-40B4-BE49-F238E27FC236}">
                <a16:creationId xmlns:a16="http://schemas.microsoft.com/office/drawing/2014/main" id="{905279CA-C7FB-964F-728D-CBA4005A350F}"/>
              </a:ext>
            </a:extLst>
          </p:cNvPr>
          <p:cNvSpPr>
            <a:spLocks noGrp="1"/>
          </p:cNvSpPr>
          <p:nvPr>
            <p:ph type="sldNum" sz="quarter" idx="12"/>
          </p:nvPr>
        </p:nvSpPr>
        <p:spPr>
          <a:xfrm>
            <a:off x="11771086" y="6492875"/>
            <a:ext cx="420913" cy="365125"/>
          </a:xfrm>
        </p:spPr>
        <p:txBody>
          <a:bodyPr/>
          <a:lstStyle>
            <a:lvl1pPr>
              <a:defRPr sz="900">
                <a:solidFill>
                  <a:schemeClr val="bg1"/>
                </a:solidFill>
                <a:latin typeface="Arial" panose="020B0604020202020204" pitchFamily="34" charset="0"/>
                <a:cs typeface="Arial" panose="020B0604020202020204" pitchFamily="34" charset="0"/>
              </a:defRPr>
            </a:lvl1pPr>
          </a:lstStyle>
          <a:p>
            <a:pPr algn="ctr"/>
            <a:fld id="{F1491218-501A-4582-AB0D-AAC729C58716}" type="slidenum">
              <a:rPr lang="en-AU" smtClean="0"/>
              <a:pPr algn="ctr"/>
              <a:t>‹#›</a:t>
            </a:fld>
            <a:endParaRPr lang="en-AU"/>
          </a:p>
        </p:txBody>
      </p:sp>
      <p:sp>
        <p:nvSpPr>
          <p:cNvPr id="2" name="Title 1">
            <a:extLst>
              <a:ext uri="{FF2B5EF4-FFF2-40B4-BE49-F238E27FC236}">
                <a16:creationId xmlns:a16="http://schemas.microsoft.com/office/drawing/2014/main" id="{ADFC4F17-5517-63CF-42E7-EB1294FD8D84}"/>
              </a:ext>
            </a:extLst>
          </p:cNvPr>
          <p:cNvSpPr>
            <a:spLocks noGrp="1"/>
          </p:cNvSpPr>
          <p:nvPr>
            <p:ph type="ctrTitle" hasCustomPrompt="1"/>
          </p:nvPr>
        </p:nvSpPr>
        <p:spPr>
          <a:xfrm>
            <a:off x="0" y="0"/>
            <a:ext cx="12192000" cy="1025651"/>
          </a:xfrm>
        </p:spPr>
        <p:txBody>
          <a:bodyPr anchor="ctr">
            <a:normAutofit/>
          </a:bodyPr>
          <a:lstStyle>
            <a:lvl1pPr marL="360000" algn="l">
              <a:lnSpc>
                <a:spcPct val="200000"/>
              </a:lnSpc>
              <a:spcBef>
                <a:spcPts val="0"/>
              </a:spcBef>
              <a:defRPr sz="2800" b="1" cap="all" baseline="0">
                <a:solidFill>
                  <a:schemeClr val="bg1"/>
                </a:solidFill>
              </a:defRPr>
            </a:lvl1pPr>
          </a:lstStyle>
          <a:p>
            <a:r>
              <a:rPr lang="en-AU"/>
              <a:t>Slide Title</a:t>
            </a:r>
          </a:p>
        </p:txBody>
      </p:sp>
      <p:sp>
        <p:nvSpPr>
          <p:cNvPr id="4" name="Text Placeholder 3">
            <a:extLst>
              <a:ext uri="{FF2B5EF4-FFF2-40B4-BE49-F238E27FC236}">
                <a16:creationId xmlns:a16="http://schemas.microsoft.com/office/drawing/2014/main" id="{83BE10B7-E480-6DA3-B90E-37B2B40EC7A6}"/>
              </a:ext>
            </a:extLst>
          </p:cNvPr>
          <p:cNvSpPr>
            <a:spLocks noGrp="1"/>
          </p:cNvSpPr>
          <p:nvPr>
            <p:ph type="body" sz="quarter" idx="13" hasCustomPrompt="1"/>
          </p:nvPr>
        </p:nvSpPr>
        <p:spPr>
          <a:xfrm>
            <a:off x="0" y="1025651"/>
            <a:ext cx="12192000" cy="696041"/>
          </a:xfrm>
        </p:spPr>
        <p:txBody>
          <a:bodyPr anchor="ctr">
            <a:normAutofit/>
          </a:bodyPr>
          <a:lstStyle>
            <a:lvl1pPr marL="360000" indent="0">
              <a:lnSpc>
                <a:spcPct val="100000"/>
              </a:lnSpc>
              <a:spcBef>
                <a:spcPts val="0"/>
              </a:spcBef>
              <a:buNone/>
              <a:defRPr sz="1200">
                <a:solidFill>
                  <a:srgbClr val="009ADE"/>
                </a:solidFill>
              </a:defRPr>
            </a:lvl1pPr>
          </a:lstStyle>
          <a:p>
            <a:pPr lvl="0"/>
            <a:r>
              <a:rPr lang="en-AU"/>
              <a:t>Slide Subtitle, Arial 12 pt.</a:t>
            </a:r>
          </a:p>
        </p:txBody>
      </p:sp>
      <p:sp>
        <p:nvSpPr>
          <p:cNvPr id="17" name="Table Placeholder 16">
            <a:extLst>
              <a:ext uri="{FF2B5EF4-FFF2-40B4-BE49-F238E27FC236}">
                <a16:creationId xmlns:a16="http://schemas.microsoft.com/office/drawing/2014/main" id="{EAE4DB83-41DB-503B-35DD-E88F08FB4AB8}"/>
              </a:ext>
            </a:extLst>
          </p:cNvPr>
          <p:cNvSpPr>
            <a:spLocks noGrp="1"/>
          </p:cNvSpPr>
          <p:nvPr>
            <p:ph type="tbl" sz="quarter" idx="14" hasCustomPrompt="1"/>
          </p:nvPr>
        </p:nvSpPr>
        <p:spPr>
          <a:xfrm>
            <a:off x="449943" y="2747343"/>
            <a:ext cx="11321144" cy="3450257"/>
          </a:xfrm>
        </p:spPr>
        <p:txBody>
          <a:bodyPr anchor="ctr">
            <a:normAutofit/>
          </a:bodyPr>
          <a:lstStyle>
            <a:lvl1pPr marL="0" indent="0" algn="ctr">
              <a:buNone/>
              <a:defRPr sz="1600"/>
            </a:lvl1pPr>
          </a:lstStyle>
          <a:p>
            <a:r>
              <a:rPr lang="en-AU"/>
              <a:t>Insert Table</a:t>
            </a:r>
          </a:p>
        </p:txBody>
      </p:sp>
      <p:grpSp>
        <p:nvGrpSpPr>
          <p:cNvPr id="18" name="object 12">
            <a:extLst>
              <a:ext uri="{FF2B5EF4-FFF2-40B4-BE49-F238E27FC236}">
                <a16:creationId xmlns:a16="http://schemas.microsoft.com/office/drawing/2014/main" id="{B947DE8B-2D71-625A-1D49-BEEB1C56E63F}"/>
              </a:ext>
            </a:extLst>
          </p:cNvPr>
          <p:cNvGrpSpPr/>
          <p:nvPr userDrawn="1"/>
        </p:nvGrpSpPr>
        <p:grpSpPr>
          <a:xfrm>
            <a:off x="10788073" y="136849"/>
            <a:ext cx="983013" cy="1025651"/>
            <a:chOff x="0" y="0"/>
            <a:chExt cx="1338580" cy="1408430"/>
          </a:xfrm>
        </p:grpSpPr>
        <p:pic>
          <p:nvPicPr>
            <p:cNvPr id="19" name="object 13">
              <a:extLst>
                <a:ext uri="{FF2B5EF4-FFF2-40B4-BE49-F238E27FC236}">
                  <a16:creationId xmlns:a16="http://schemas.microsoft.com/office/drawing/2014/main" id="{C3A52E33-E69B-3783-18A5-20265D6CD0D1}"/>
                </a:ext>
              </a:extLst>
            </p:cNvPr>
            <p:cNvPicPr/>
            <p:nvPr/>
          </p:nvPicPr>
          <p:blipFill>
            <a:blip r:embed="rId4" cstate="print"/>
            <a:stretch>
              <a:fillRect/>
            </a:stretch>
          </p:blipFill>
          <p:spPr>
            <a:xfrm>
              <a:off x="0" y="0"/>
              <a:ext cx="1338072" cy="1408176"/>
            </a:xfrm>
            <a:prstGeom prst="rect">
              <a:avLst/>
            </a:prstGeom>
          </p:spPr>
        </p:pic>
        <p:pic>
          <p:nvPicPr>
            <p:cNvPr id="20" name="object 14">
              <a:extLst>
                <a:ext uri="{FF2B5EF4-FFF2-40B4-BE49-F238E27FC236}">
                  <a16:creationId xmlns:a16="http://schemas.microsoft.com/office/drawing/2014/main" id="{5A411195-826E-4FDC-28C7-76429A36009F}"/>
                </a:ext>
              </a:extLst>
            </p:cNvPr>
            <p:cNvPicPr/>
            <p:nvPr/>
          </p:nvPicPr>
          <p:blipFill>
            <a:blip r:embed="rId5" cstate="print"/>
            <a:stretch>
              <a:fillRect/>
            </a:stretch>
          </p:blipFill>
          <p:spPr>
            <a:xfrm>
              <a:off x="0" y="0"/>
              <a:ext cx="1327403" cy="1359408"/>
            </a:xfrm>
            <a:prstGeom prst="rect">
              <a:avLst/>
            </a:prstGeom>
          </p:spPr>
        </p:pic>
      </p:grpSp>
      <p:sp>
        <p:nvSpPr>
          <p:cNvPr id="21" name="Footer Placeholder 4">
            <a:extLst>
              <a:ext uri="{FF2B5EF4-FFF2-40B4-BE49-F238E27FC236}">
                <a16:creationId xmlns:a16="http://schemas.microsoft.com/office/drawing/2014/main" id="{EEA82C12-D65C-7965-620E-F18EE4AD2C69}"/>
              </a:ext>
            </a:extLst>
          </p:cNvPr>
          <p:cNvSpPr>
            <a:spLocks noGrp="1"/>
          </p:cNvSpPr>
          <p:nvPr>
            <p:ph type="ftr" sz="quarter" idx="11"/>
          </p:nvPr>
        </p:nvSpPr>
        <p:spPr>
          <a:xfrm>
            <a:off x="6047511" y="6492875"/>
            <a:ext cx="5878286" cy="365125"/>
          </a:xfrm>
        </p:spPr>
        <p:txBody>
          <a:bodyPr/>
          <a:lstStyle>
            <a:lvl1pPr algn="ctr">
              <a:defRPr sz="900">
                <a:latin typeface="Arial" panose="020B0604020202020204" pitchFamily="34" charset="0"/>
                <a:cs typeface="Arial" panose="020B0604020202020204" pitchFamily="34" charset="0"/>
              </a:defRPr>
            </a:lvl1p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2023</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pic>
        <p:nvPicPr>
          <p:cNvPr id="23" name="object 9">
            <a:extLst>
              <a:ext uri="{FF2B5EF4-FFF2-40B4-BE49-F238E27FC236}">
                <a16:creationId xmlns:a16="http://schemas.microsoft.com/office/drawing/2014/main" id="{B86C59CC-39F7-891C-5112-E94F9E9112CE}"/>
              </a:ext>
            </a:extLst>
          </p:cNvPr>
          <p:cNvPicPr/>
          <p:nvPr userDrawn="1"/>
        </p:nvPicPr>
        <p:blipFill>
          <a:blip r:embed="rId3" cstate="print"/>
          <a:stretch>
            <a:fillRect/>
          </a:stretch>
        </p:blipFill>
        <p:spPr>
          <a:xfrm>
            <a:off x="449943" y="1721693"/>
            <a:ext cx="11321144" cy="36000"/>
          </a:xfrm>
          <a:prstGeom prst="rect">
            <a:avLst/>
          </a:prstGeom>
        </p:spPr>
      </p:pic>
      <p:sp>
        <p:nvSpPr>
          <p:cNvPr id="3" name="Text Placeholder 7">
            <a:extLst>
              <a:ext uri="{FF2B5EF4-FFF2-40B4-BE49-F238E27FC236}">
                <a16:creationId xmlns:a16="http://schemas.microsoft.com/office/drawing/2014/main" id="{B66E174A-6C6E-383F-CBE3-DD02C743B7D3}"/>
              </a:ext>
            </a:extLst>
          </p:cNvPr>
          <p:cNvSpPr>
            <a:spLocks noGrp="1"/>
          </p:cNvSpPr>
          <p:nvPr>
            <p:ph type="body" sz="quarter" idx="15" hasCustomPrompt="1"/>
          </p:nvPr>
        </p:nvSpPr>
        <p:spPr>
          <a:xfrm>
            <a:off x="449263" y="6492874"/>
            <a:ext cx="4642281" cy="365125"/>
          </a:xfrm>
        </p:spPr>
        <p:txBody>
          <a:bodyPr anchor="ctr">
            <a:normAutofit/>
          </a:bodyPr>
          <a:lstStyle>
            <a:lvl1pPr marL="0" indent="0" algn="l">
              <a:buNone/>
              <a:defRPr lang="en-AU" sz="900" kern="1200" dirty="0">
                <a:solidFill>
                  <a:schemeClr val="bg1">
                    <a:lumMod val="95000"/>
                  </a:schemeClr>
                </a:solidFill>
                <a:latin typeface="Arial" panose="020B0604020202020204" pitchFamily="34" charset="0"/>
                <a:ea typeface="+mn-ea"/>
                <a:cs typeface="Arial" panose="020B0604020202020204" pitchFamily="34" charset="0"/>
              </a:defRPr>
            </a:lvl1pPr>
          </a:lstStyle>
          <a:p>
            <a:pPr lvl="0"/>
            <a:r>
              <a:rPr lang="en-AU" sz="900" kern="1200">
                <a:solidFill>
                  <a:schemeClr val="bg1">
                    <a:lumMod val="95000"/>
                  </a:schemeClr>
                </a:solidFill>
                <a:latin typeface="Arial" panose="020B0604020202020204" pitchFamily="34" charset="0"/>
                <a:ea typeface="+mn-ea"/>
                <a:cs typeface="Arial" panose="020B0604020202020204" pitchFamily="34" charset="0"/>
              </a:rPr>
              <a:t>Source:</a:t>
            </a:r>
            <a:endParaRPr lang="en-AU"/>
          </a:p>
        </p:txBody>
      </p:sp>
    </p:spTree>
    <p:extLst>
      <p:ext uri="{BB962C8B-B14F-4D97-AF65-F5344CB8AC3E}">
        <p14:creationId xmlns:p14="http://schemas.microsoft.com/office/powerpoint/2010/main" val="329669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_Standard">
    <p:spTree>
      <p:nvGrpSpPr>
        <p:cNvPr id="1" name=""/>
        <p:cNvGrpSpPr/>
        <p:nvPr/>
      </p:nvGrpSpPr>
      <p:grpSpPr>
        <a:xfrm>
          <a:off x="0" y="0"/>
          <a:ext cx="0" cy="0"/>
          <a:chOff x="0" y="0"/>
          <a:chExt cx="0" cy="0"/>
        </a:xfrm>
      </p:grpSpPr>
      <p:pic>
        <p:nvPicPr>
          <p:cNvPr id="10" name="object 9">
            <a:extLst>
              <a:ext uri="{FF2B5EF4-FFF2-40B4-BE49-F238E27FC236}">
                <a16:creationId xmlns:a16="http://schemas.microsoft.com/office/drawing/2014/main" id="{BD0189DA-2925-22CE-E140-A6618F47A947}"/>
              </a:ext>
            </a:extLst>
          </p:cNvPr>
          <p:cNvPicPr/>
          <p:nvPr userDrawn="1"/>
        </p:nvPicPr>
        <p:blipFill>
          <a:blip r:embed="rId2" cstate="print"/>
          <a:stretch>
            <a:fillRect/>
          </a:stretch>
        </p:blipFill>
        <p:spPr>
          <a:xfrm>
            <a:off x="0" y="6493766"/>
            <a:ext cx="12192000" cy="364234"/>
          </a:xfrm>
          <a:prstGeom prst="rect">
            <a:avLst/>
          </a:prstGeom>
        </p:spPr>
      </p:pic>
      <p:sp>
        <p:nvSpPr>
          <p:cNvPr id="6" name="Slide Number Placeholder 5">
            <a:extLst>
              <a:ext uri="{FF2B5EF4-FFF2-40B4-BE49-F238E27FC236}">
                <a16:creationId xmlns:a16="http://schemas.microsoft.com/office/drawing/2014/main" id="{905279CA-C7FB-964F-728D-CBA4005A350F}"/>
              </a:ext>
            </a:extLst>
          </p:cNvPr>
          <p:cNvSpPr>
            <a:spLocks noGrp="1"/>
          </p:cNvSpPr>
          <p:nvPr>
            <p:ph type="sldNum" sz="quarter" idx="12"/>
          </p:nvPr>
        </p:nvSpPr>
        <p:spPr>
          <a:xfrm>
            <a:off x="11771086" y="6492875"/>
            <a:ext cx="420913" cy="365125"/>
          </a:xfrm>
        </p:spPr>
        <p:txBody>
          <a:bodyPr/>
          <a:lstStyle>
            <a:lvl1pPr algn="ctr">
              <a:defRPr sz="900">
                <a:solidFill>
                  <a:schemeClr val="bg1"/>
                </a:solidFill>
                <a:latin typeface="Arial" panose="020B0604020202020204" pitchFamily="34" charset="0"/>
                <a:cs typeface="Arial" panose="020B0604020202020204" pitchFamily="34" charset="0"/>
              </a:defRPr>
            </a:lvl1pPr>
          </a:lstStyle>
          <a:p>
            <a:fld id="{F1491218-501A-4582-AB0D-AAC729C58716}" type="slidenum">
              <a:rPr lang="en-AU" smtClean="0"/>
              <a:pPr/>
              <a:t>‹#›</a:t>
            </a:fld>
            <a:endParaRPr lang="en-AU"/>
          </a:p>
        </p:txBody>
      </p:sp>
      <p:pic>
        <p:nvPicPr>
          <p:cNvPr id="7" name="object 52">
            <a:extLst>
              <a:ext uri="{FF2B5EF4-FFF2-40B4-BE49-F238E27FC236}">
                <a16:creationId xmlns:a16="http://schemas.microsoft.com/office/drawing/2014/main" id="{3DEF3443-9B09-F680-DDF4-5ECD60F0B9CE}"/>
              </a:ext>
            </a:extLst>
          </p:cNvPr>
          <p:cNvPicPr/>
          <p:nvPr userDrawn="1"/>
        </p:nvPicPr>
        <p:blipFill>
          <a:blip r:embed="rId3" cstate="print"/>
          <a:stretch>
            <a:fillRect/>
          </a:stretch>
        </p:blipFill>
        <p:spPr>
          <a:xfrm>
            <a:off x="-13855" y="0"/>
            <a:ext cx="12205855" cy="1025651"/>
          </a:xfrm>
          <a:prstGeom prst="rect">
            <a:avLst/>
          </a:prstGeom>
        </p:spPr>
      </p:pic>
      <p:sp>
        <p:nvSpPr>
          <p:cNvPr id="2" name="Title 1">
            <a:extLst>
              <a:ext uri="{FF2B5EF4-FFF2-40B4-BE49-F238E27FC236}">
                <a16:creationId xmlns:a16="http://schemas.microsoft.com/office/drawing/2014/main" id="{ADFC4F17-5517-63CF-42E7-EB1294FD8D84}"/>
              </a:ext>
            </a:extLst>
          </p:cNvPr>
          <p:cNvSpPr>
            <a:spLocks noGrp="1"/>
          </p:cNvSpPr>
          <p:nvPr>
            <p:ph type="ctrTitle" hasCustomPrompt="1"/>
          </p:nvPr>
        </p:nvSpPr>
        <p:spPr>
          <a:xfrm>
            <a:off x="0" y="0"/>
            <a:ext cx="12192000" cy="1025651"/>
          </a:xfrm>
        </p:spPr>
        <p:txBody>
          <a:bodyPr anchor="ctr">
            <a:normAutofit/>
          </a:bodyPr>
          <a:lstStyle>
            <a:lvl1pPr marL="360000" algn="l">
              <a:lnSpc>
                <a:spcPct val="200000"/>
              </a:lnSpc>
              <a:spcBef>
                <a:spcPts val="0"/>
              </a:spcBef>
              <a:defRPr sz="2800" b="1" cap="all" baseline="0">
                <a:solidFill>
                  <a:schemeClr val="bg1"/>
                </a:solidFill>
              </a:defRPr>
            </a:lvl1pPr>
          </a:lstStyle>
          <a:p>
            <a:r>
              <a:rPr lang="en-AU"/>
              <a:t>Slide Title</a:t>
            </a:r>
          </a:p>
        </p:txBody>
      </p:sp>
      <p:pic>
        <p:nvPicPr>
          <p:cNvPr id="12" name="object 9">
            <a:extLst>
              <a:ext uri="{FF2B5EF4-FFF2-40B4-BE49-F238E27FC236}">
                <a16:creationId xmlns:a16="http://schemas.microsoft.com/office/drawing/2014/main" id="{3C29B72C-6570-B6BE-5E70-80BE378A00A5}"/>
              </a:ext>
            </a:extLst>
          </p:cNvPr>
          <p:cNvPicPr/>
          <p:nvPr userDrawn="1"/>
        </p:nvPicPr>
        <p:blipFill>
          <a:blip r:embed="rId2" cstate="print"/>
          <a:stretch>
            <a:fillRect/>
          </a:stretch>
        </p:blipFill>
        <p:spPr>
          <a:xfrm>
            <a:off x="449943" y="1721693"/>
            <a:ext cx="11321144" cy="36000"/>
          </a:xfrm>
          <a:prstGeom prst="rect">
            <a:avLst/>
          </a:prstGeom>
        </p:spPr>
      </p:pic>
      <p:sp>
        <p:nvSpPr>
          <p:cNvPr id="4" name="Text Placeholder 3">
            <a:extLst>
              <a:ext uri="{FF2B5EF4-FFF2-40B4-BE49-F238E27FC236}">
                <a16:creationId xmlns:a16="http://schemas.microsoft.com/office/drawing/2014/main" id="{83BE10B7-E480-6DA3-B90E-37B2B40EC7A6}"/>
              </a:ext>
            </a:extLst>
          </p:cNvPr>
          <p:cNvSpPr>
            <a:spLocks noGrp="1"/>
          </p:cNvSpPr>
          <p:nvPr>
            <p:ph type="body" sz="quarter" idx="13" hasCustomPrompt="1"/>
          </p:nvPr>
        </p:nvSpPr>
        <p:spPr>
          <a:xfrm>
            <a:off x="0" y="1025651"/>
            <a:ext cx="12192000" cy="696041"/>
          </a:xfrm>
          <a:ln>
            <a:noFill/>
          </a:ln>
        </p:spPr>
        <p:txBody>
          <a:bodyPr anchor="ctr">
            <a:normAutofit/>
          </a:bodyPr>
          <a:lstStyle>
            <a:lvl1pPr marL="360000" indent="0">
              <a:lnSpc>
                <a:spcPct val="100000"/>
              </a:lnSpc>
              <a:spcBef>
                <a:spcPts val="0"/>
              </a:spcBef>
              <a:buNone/>
              <a:defRPr sz="1200">
                <a:solidFill>
                  <a:srgbClr val="009ADE"/>
                </a:solidFill>
              </a:defRPr>
            </a:lvl1pPr>
          </a:lstStyle>
          <a:p>
            <a:pPr lvl="0"/>
            <a:r>
              <a:rPr lang="en-AU"/>
              <a:t>Slide Subtitle, Arial 12 pt.</a:t>
            </a:r>
          </a:p>
        </p:txBody>
      </p:sp>
      <p:sp>
        <p:nvSpPr>
          <p:cNvPr id="13" name="Text Placeholder 12">
            <a:extLst>
              <a:ext uri="{FF2B5EF4-FFF2-40B4-BE49-F238E27FC236}">
                <a16:creationId xmlns:a16="http://schemas.microsoft.com/office/drawing/2014/main" id="{3E8E9A6C-4442-F989-9EAD-BE7419C9B0F8}"/>
              </a:ext>
            </a:extLst>
          </p:cNvPr>
          <p:cNvSpPr>
            <a:spLocks noGrp="1"/>
          </p:cNvSpPr>
          <p:nvPr>
            <p:ph type="body" sz="quarter" idx="14"/>
          </p:nvPr>
        </p:nvSpPr>
        <p:spPr>
          <a:xfrm>
            <a:off x="449263" y="1879600"/>
            <a:ext cx="11322050" cy="4577273"/>
          </a:xfrm>
        </p:spPr>
        <p:txBody>
          <a:bodyPr>
            <a:normAutofit/>
          </a:bodyPr>
          <a:lstStyle>
            <a:lvl1pPr>
              <a:lnSpc>
                <a:spcPct val="100000"/>
              </a:lnSpc>
              <a:spcBef>
                <a:spcPts val="400"/>
              </a:spcBef>
              <a:spcAft>
                <a:spcPts val="400"/>
              </a:spcAft>
              <a:defRPr sz="1200"/>
            </a:lvl1pPr>
            <a:lvl2pPr>
              <a:lnSpc>
                <a:spcPct val="100000"/>
              </a:lnSpc>
              <a:spcBef>
                <a:spcPts val="400"/>
              </a:spcBef>
              <a:spcAft>
                <a:spcPts val="400"/>
              </a:spcAft>
              <a:defRPr sz="1200"/>
            </a:lvl2pPr>
            <a:lvl3pPr>
              <a:lnSpc>
                <a:spcPct val="100000"/>
              </a:lnSpc>
              <a:spcBef>
                <a:spcPts val="400"/>
              </a:spcBef>
              <a:spcAft>
                <a:spcPts val="400"/>
              </a:spcAft>
              <a:defRPr sz="1200"/>
            </a:lvl3pPr>
            <a:lvl4pPr>
              <a:lnSpc>
                <a:spcPct val="100000"/>
              </a:lnSpc>
              <a:spcBef>
                <a:spcPts val="400"/>
              </a:spcBef>
              <a:spcAft>
                <a:spcPts val="400"/>
              </a:spcAft>
              <a:defRPr sz="1200"/>
            </a:lvl4pPr>
            <a:lvl5pPr>
              <a:lnSpc>
                <a:spcPct val="100000"/>
              </a:lnSpc>
              <a:spcBef>
                <a:spcPts val="400"/>
              </a:spcBef>
              <a:spcAft>
                <a:spcPts val="4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14" name="object 12">
            <a:extLst>
              <a:ext uri="{FF2B5EF4-FFF2-40B4-BE49-F238E27FC236}">
                <a16:creationId xmlns:a16="http://schemas.microsoft.com/office/drawing/2014/main" id="{FFFD4A23-B4D7-C638-3268-0C5FFE646BC6}"/>
              </a:ext>
            </a:extLst>
          </p:cNvPr>
          <p:cNvGrpSpPr/>
          <p:nvPr userDrawn="1"/>
        </p:nvGrpSpPr>
        <p:grpSpPr>
          <a:xfrm>
            <a:off x="10778835" y="136849"/>
            <a:ext cx="992251" cy="1025651"/>
            <a:chOff x="0" y="0"/>
            <a:chExt cx="1338580" cy="1408430"/>
          </a:xfrm>
        </p:grpSpPr>
        <p:pic>
          <p:nvPicPr>
            <p:cNvPr id="15" name="object 13">
              <a:extLst>
                <a:ext uri="{FF2B5EF4-FFF2-40B4-BE49-F238E27FC236}">
                  <a16:creationId xmlns:a16="http://schemas.microsoft.com/office/drawing/2014/main" id="{0DBC9D67-9282-9E18-0EFA-041B0F307141}"/>
                </a:ext>
              </a:extLst>
            </p:cNvPr>
            <p:cNvPicPr/>
            <p:nvPr/>
          </p:nvPicPr>
          <p:blipFill>
            <a:blip r:embed="rId4" cstate="print"/>
            <a:stretch>
              <a:fillRect/>
            </a:stretch>
          </p:blipFill>
          <p:spPr>
            <a:xfrm>
              <a:off x="0" y="0"/>
              <a:ext cx="1338072" cy="1408176"/>
            </a:xfrm>
            <a:prstGeom prst="rect">
              <a:avLst/>
            </a:prstGeom>
          </p:spPr>
        </p:pic>
        <p:pic>
          <p:nvPicPr>
            <p:cNvPr id="16" name="object 14">
              <a:extLst>
                <a:ext uri="{FF2B5EF4-FFF2-40B4-BE49-F238E27FC236}">
                  <a16:creationId xmlns:a16="http://schemas.microsoft.com/office/drawing/2014/main" id="{E0835BE8-3B5B-CE2B-281B-2993F8AFA624}"/>
                </a:ext>
              </a:extLst>
            </p:cNvPr>
            <p:cNvPicPr/>
            <p:nvPr/>
          </p:nvPicPr>
          <p:blipFill>
            <a:blip r:embed="rId5" cstate="print"/>
            <a:stretch>
              <a:fillRect/>
            </a:stretch>
          </p:blipFill>
          <p:spPr>
            <a:xfrm>
              <a:off x="0" y="0"/>
              <a:ext cx="1327403" cy="1359408"/>
            </a:xfrm>
            <a:prstGeom prst="rect">
              <a:avLst/>
            </a:prstGeom>
          </p:spPr>
        </p:pic>
      </p:grpSp>
      <p:sp>
        <p:nvSpPr>
          <p:cNvPr id="19" name="Footer Placeholder 4">
            <a:extLst>
              <a:ext uri="{FF2B5EF4-FFF2-40B4-BE49-F238E27FC236}">
                <a16:creationId xmlns:a16="http://schemas.microsoft.com/office/drawing/2014/main" id="{E6C1C017-77AF-C2D4-FD94-C28F12C13884}"/>
              </a:ext>
            </a:extLst>
          </p:cNvPr>
          <p:cNvSpPr>
            <a:spLocks noGrp="1"/>
          </p:cNvSpPr>
          <p:nvPr>
            <p:ph type="ftr" sz="quarter" idx="11"/>
          </p:nvPr>
        </p:nvSpPr>
        <p:spPr>
          <a:xfrm>
            <a:off x="6047511" y="6492875"/>
            <a:ext cx="5878286" cy="365125"/>
          </a:xfrm>
        </p:spPr>
        <p:txBody>
          <a:bodyPr/>
          <a:lstStyle>
            <a:lvl1pPr algn="ctr">
              <a:defRPr sz="900">
                <a:latin typeface="Arial" panose="020B0604020202020204" pitchFamily="34" charset="0"/>
                <a:cs typeface="Arial" panose="020B0604020202020204" pitchFamily="34" charset="0"/>
              </a:defRPr>
            </a:lvl1p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2023</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8" name="Text Placeholder 7">
            <a:extLst>
              <a:ext uri="{FF2B5EF4-FFF2-40B4-BE49-F238E27FC236}">
                <a16:creationId xmlns:a16="http://schemas.microsoft.com/office/drawing/2014/main" id="{AED0B4A1-AA1C-12DD-DDA4-EB92DAC6CE96}"/>
              </a:ext>
            </a:extLst>
          </p:cNvPr>
          <p:cNvSpPr>
            <a:spLocks noGrp="1"/>
          </p:cNvSpPr>
          <p:nvPr>
            <p:ph type="body" sz="quarter" idx="15" hasCustomPrompt="1"/>
          </p:nvPr>
        </p:nvSpPr>
        <p:spPr>
          <a:xfrm>
            <a:off x="449263" y="6492874"/>
            <a:ext cx="4642281" cy="365125"/>
          </a:xfrm>
        </p:spPr>
        <p:txBody>
          <a:bodyPr anchor="ctr">
            <a:normAutofit/>
          </a:bodyPr>
          <a:lstStyle>
            <a:lvl1pPr marL="0" indent="0" algn="l">
              <a:buNone/>
              <a:defRPr lang="en-AU" sz="900" kern="1200" dirty="0">
                <a:solidFill>
                  <a:schemeClr val="bg1">
                    <a:lumMod val="95000"/>
                  </a:schemeClr>
                </a:solidFill>
                <a:latin typeface="Arial" panose="020B0604020202020204" pitchFamily="34" charset="0"/>
                <a:ea typeface="+mn-ea"/>
                <a:cs typeface="Arial" panose="020B0604020202020204" pitchFamily="34" charset="0"/>
              </a:defRPr>
            </a:lvl1pPr>
          </a:lstStyle>
          <a:p>
            <a:pPr lvl="0"/>
            <a:r>
              <a:rPr lang="en-AU" sz="900" kern="1200">
                <a:solidFill>
                  <a:schemeClr val="bg1">
                    <a:lumMod val="95000"/>
                  </a:schemeClr>
                </a:solidFill>
                <a:latin typeface="Arial" panose="020B0604020202020204" pitchFamily="34" charset="0"/>
                <a:ea typeface="+mn-ea"/>
                <a:cs typeface="Arial" panose="020B0604020202020204" pitchFamily="34" charset="0"/>
              </a:rPr>
              <a:t>Source:</a:t>
            </a:r>
            <a:endParaRPr lang="en-AU"/>
          </a:p>
        </p:txBody>
      </p:sp>
    </p:spTree>
    <p:extLst>
      <p:ext uri="{BB962C8B-B14F-4D97-AF65-F5344CB8AC3E}">
        <p14:creationId xmlns:p14="http://schemas.microsoft.com/office/powerpoint/2010/main" val="13089540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85CAA-673C-42BC-F7C7-6AE9AF9E8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&lt;Slide Header&gt;</a:t>
            </a:r>
            <a:endParaRPr lang="en-AU"/>
          </a:p>
        </p:txBody>
      </p:sp>
      <p:sp>
        <p:nvSpPr>
          <p:cNvPr id="3" name="Text Placeholder 2">
            <a:extLst>
              <a:ext uri="{FF2B5EF4-FFF2-40B4-BE49-F238E27FC236}">
                <a16:creationId xmlns:a16="http://schemas.microsoft.com/office/drawing/2014/main" id="{B44F380E-5342-0E87-09A4-0D96D8A9B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DFB2A7B-E497-0CE2-D5E2-0C15D7263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7BD97EFD-18D9-F85A-6FD8-18D728963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 2023 SynCo Global Pty Ltd. All rights reserved. Private and confidential.    |</a:t>
            </a:r>
            <a:endParaRPr lang="en-AU"/>
          </a:p>
        </p:txBody>
      </p:sp>
      <p:sp>
        <p:nvSpPr>
          <p:cNvPr id="6" name="Slide Number Placeholder 5">
            <a:extLst>
              <a:ext uri="{FF2B5EF4-FFF2-40B4-BE49-F238E27FC236}">
                <a16:creationId xmlns:a16="http://schemas.microsoft.com/office/drawing/2014/main" id="{F5C4DF3C-1CA2-2A51-BC52-2DC474CED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91218-501A-4582-AB0D-AAC729C58716}" type="slidenum">
              <a:rPr lang="en-AU" smtClean="0"/>
              <a:t>‹#›</a:t>
            </a:fld>
            <a:endParaRPr lang="en-AU"/>
          </a:p>
        </p:txBody>
      </p:sp>
    </p:spTree>
    <p:extLst>
      <p:ext uri="{BB962C8B-B14F-4D97-AF65-F5344CB8AC3E}">
        <p14:creationId xmlns:p14="http://schemas.microsoft.com/office/powerpoint/2010/main" val="2458818586"/>
      </p:ext>
    </p:extLst>
  </p:cSld>
  <p:clrMap bg1="lt1" tx1="dk1" bg2="lt2" tx2="dk2" accent1="accent1" accent2="accent2" accent3="accent3" accent4="accent4" accent5="accent5" accent6="accent6" hlink="hlink" folHlink="folHlink"/>
  <p:sldLayoutIdLst>
    <p:sldLayoutId id="2147483653" r:id="rId1"/>
    <p:sldLayoutId id="2147483650" r:id="rId2"/>
    <p:sldLayoutId id="2147483651" r:id="rId3"/>
    <p:sldLayoutId id="2147483652" r:id="rId4"/>
  </p:sldLayoutIdLst>
  <p:hf hdr="0" dt="0"/>
  <p:txStyles>
    <p:titleStyle>
      <a:lvl1pPr algn="l" defTabSz="914400" rtl="0" eaLnBrk="1" latinLnBrk="0" hangingPunct="1">
        <a:lnSpc>
          <a:spcPct val="90000"/>
        </a:lnSpc>
        <a:spcBef>
          <a:spcPct val="0"/>
        </a:spcBef>
        <a:buNone/>
        <a:defRPr sz="2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synco-global.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mailto:Lynne.yu@synco-global.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5971-547D-F649-D227-B1EBC8D2D8CD}"/>
              </a:ext>
            </a:extLst>
          </p:cNvPr>
          <p:cNvSpPr>
            <a:spLocks noGrp="1"/>
          </p:cNvSpPr>
          <p:nvPr>
            <p:ph type="title"/>
          </p:nvPr>
        </p:nvSpPr>
        <p:spPr>
          <a:xfrm>
            <a:off x="-3629" y="2250525"/>
            <a:ext cx="10800000" cy="1049439"/>
          </a:xfrm>
        </p:spPr>
        <p:txBody>
          <a:bodyPr>
            <a:normAutofit fontScale="90000"/>
          </a:bodyPr>
          <a:lstStyle/>
          <a:p>
            <a:pPr>
              <a:lnSpc>
                <a:spcPct val="100000"/>
              </a:lnSpc>
            </a:pPr>
            <a:r>
              <a:rPr lang="en-US" b="1">
                <a:solidFill>
                  <a:schemeClr val="bg1"/>
                </a:solidFill>
              </a:rPr>
              <a:t>Lindley BESS Project - 100MW/200MW</a:t>
            </a:r>
            <a:r>
              <a:rPr lang="en-US" b="1" cap="none">
                <a:solidFill>
                  <a:schemeClr val="bg1"/>
                </a:solidFill>
              </a:rPr>
              <a:t>h</a:t>
            </a:r>
            <a:br>
              <a:rPr lang="en-US" b="1">
                <a:solidFill>
                  <a:schemeClr val="bg1"/>
                </a:solidFill>
              </a:rPr>
            </a:br>
            <a:r>
              <a:rPr lang="en-US" b="1">
                <a:solidFill>
                  <a:schemeClr val="bg1"/>
                </a:solidFill>
              </a:rPr>
              <a:t>Stage 1- </a:t>
            </a:r>
            <a:r>
              <a:rPr lang="en-AU" b="1">
                <a:solidFill>
                  <a:schemeClr val="bg1"/>
                </a:solidFill>
              </a:rPr>
              <a:t>North West Bend DEVELOPMENT </a:t>
            </a:r>
            <a:br>
              <a:rPr lang="en-US" b="1">
                <a:solidFill>
                  <a:schemeClr val="bg1"/>
                </a:solidFill>
              </a:rPr>
            </a:br>
            <a:br>
              <a:rPr lang="en-AU" b="1">
                <a:solidFill>
                  <a:schemeClr val="bg1"/>
                </a:solidFill>
              </a:rPr>
            </a:br>
            <a:endParaRPr lang="en-AU" b="1">
              <a:solidFill>
                <a:schemeClr val="bg1"/>
              </a:solidFill>
            </a:endParaRPr>
          </a:p>
        </p:txBody>
      </p:sp>
      <p:sp>
        <p:nvSpPr>
          <p:cNvPr id="3" name="Text Placeholder 2">
            <a:extLst>
              <a:ext uri="{FF2B5EF4-FFF2-40B4-BE49-F238E27FC236}">
                <a16:creationId xmlns:a16="http://schemas.microsoft.com/office/drawing/2014/main" id="{14DD059E-3AB7-AA59-5E36-AE08D5E0157F}"/>
              </a:ext>
            </a:extLst>
          </p:cNvPr>
          <p:cNvSpPr>
            <a:spLocks noGrp="1"/>
          </p:cNvSpPr>
          <p:nvPr>
            <p:ph type="body" sz="quarter" idx="10"/>
          </p:nvPr>
        </p:nvSpPr>
        <p:spPr/>
        <p:txBody>
          <a:bodyPr/>
          <a:lstStyle/>
          <a:p>
            <a:r>
              <a:rPr lang="en-AU" b="1">
                <a:solidFill>
                  <a:schemeClr val="bg1"/>
                </a:solidFill>
              </a:rPr>
              <a:t> 2024 | Preliminary Information Memorandum</a:t>
            </a:r>
          </a:p>
        </p:txBody>
      </p:sp>
      <p:sp>
        <p:nvSpPr>
          <p:cNvPr id="4" name="TextBox 3">
            <a:extLst>
              <a:ext uri="{FF2B5EF4-FFF2-40B4-BE49-F238E27FC236}">
                <a16:creationId xmlns:a16="http://schemas.microsoft.com/office/drawing/2014/main" id="{74732D0D-DEF2-E893-5F29-2CD35752D007}"/>
              </a:ext>
            </a:extLst>
          </p:cNvPr>
          <p:cNvSpPr txBox="1"/>
          <p:nvPr/>
        </p:nvSpPr>
        <p:spPr>
          <a:xfrm>
            <a:off x="9489233" y="5645020"/>
            <a:ext cx="2685415" cy="646331"/>
          </a:xfrm>
          <a:prstGeom prst="rect">
            <a:avLst/>
          </a:prstGeom>
          <a:noFill/>
        </p:spPr>
        <p:txBody>
          <a:bodyPr wrap="none" rtlCol="0">
            <a:spAutoFit/>
          </a:bodyPr>
          <a:lstStyle/>
          <a:p>
            <a:r>
              <a:rPr lang="en-AU">
                <a:solidFill>
                  <a:schemeClr val="bg1"/>
                </a:solidFill>
                <a:hlinkClick r:id="rId2">
                  <a:extLst>
                    <a:ext uri="{A12FA001-AC4F-418D-AE19-62706E023703}">
                      <ahyp:hlinkClr xmlns:ahyp="http://schemas.microsoft.com/office/drawing/2018/hyperlinkcolor" val="tx"/>
                    </a:ext>
                  </a:extLst>
                </a:hlinkClick>
              </a:rPr>
              <a:t>www.synco-global.org</a:t>
            </a:r>
            <a:endParaRPr lang="en-AU">
              <a:solidFill>
                <a:schemeClr val="bg1"/>
              </a:solidFill>
            </a:endParaRPr>
          </a:p>
          <a:p>
            <a:pPr algn="r"/>
            <a:endParaRPr lang="en-AU">
              <a:solidFill>
                <a:schemeClr val="bg1"/>
              </a:solidFill>
            </a:endParaRPr>
          </a:p>
        </p:txBody>
      </p:sp>
    </p:spTree>
    <p:extLst>
      <p:ext uri="{BB962C8B-B14F-4D97-AF65-F5344CB8AC3E}">
        <p14:creationId xmlns:p14="http://schemas.microsoft.com/office/powerpoint/2010/main" val="8762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0794DD-5C6A-5714-1C13-2C8AADEA6C68}"/>
              </a:ext>
            </a:extLst>
          </p:cNvPr>
          <p:cNvSpPr>
            <a:spLocks noGrp="1"/>
          </p:cNvSpPr>
          <p:nvPr>
            <p:ph type="sldNum" sz="quarter" idx="12"/>
          </p:nvPr>
        </p:nvSpPr>
        <p:spPr/>
        <p:txBody>
          <a:bodyPr/>
          <a:lstStyle/>
          <a:p>
            <a:pPr algn="ctr"/>
            <a:fld id="{F1491218-501A-4582-AB0D-AAC729C58716}" type="slidenum">
              <a:rPr lang="en-AU" smtClean="0"/>
              <a:pPr algn="ctr"/>
              <a:t>10</a:t>
            </a:fld>
            <a:endParaRPr lang="en-AU"/>
          </a:p>
        </p:txBody>
      </p:sp>
      <p:sp>
        <p:nvSpPr>
          <p:cNvPr id="3" name="Title 2">
            <a:extLst>
              <a:ext uri="{FF2B5EF4-FFF2-40B4-BE49-F238E27FC236}">
                <a16:creationId xmlns:a16="http://schemas.microsoft.com/office/drawing/2014/main" id="{D4342BF0-25AF-3DFA-19CA-1BC19DC48067}"/>
              </a:ext>
            </a:extLst>
          </p:cNvPr>
          <p:cNvSpPr>
            <a:spLocks noGrp="1"/>
          </p:cNvSpPr>
          <p:nvPr>
            <p:ph type="ctrTitle"/>
          </p:nvPr>
        </p:nvSpPr>
        <p:spPr/>
        <p:txBody>
          <a:bodyPr/>
          <a:lstStyle/>
          <a:p>
            <a:r>
              <a:rPr lang="en-US"/>
              <a:t>Lindley Bess Gross Margins forecast</a:t>
            </a:r>
          </a:p>
        </p:txBody>
      </p:sp>
      <p:sp>
        <p:nvSpPr>
          <p:cNvPr id="4" name="Text Placeholder 3">
            <a:extLst>
              <a:ext uri="{FF2B5EF4-FFF2-40B4-BE49-F238E27FC236}">
                <a16:creationId xmlns:a16="http://schemas.microsoft.com/office/drawing/2014/main" id="{65EFA03D-5374-F13B-0918-84BAA03629C9}"/>
              </a:ext>
            </a:extLst>
          </p:cNvPr>
          <p:cNvSpPr>
            <a:spLocks noGrp="1"/>
          </p:cNvSpPr>
          <p:nvPr>
            <p:ph type="body" sz="quarter" idx="13"/>
          </p:nvPr>
        </p:nvSpPr>
        <p:spPr/>
        <p:txBody>
          <a:bodyPr/>
          <a:lstStyle/>
          <a:p>
            <a:r>
              <a:rPr lang="en-US"/>
              <a:t>Lindley BESS annual gross margin peaks at </a:t>
            </a:r>
            <a:r>
              <a:rPr lang="en-US" b="1"/>
              <a:t>~$22m within the first four years </a:t>
            </a:r>
            <a:r>
              <a:rPr lang="en-US"/>
              <a:t>and averages at </a:t>
            </a:r>
            <a:r>
              <a:rPr lang="en-US" b="1"/>
              <a:t>~$15.8m throughout its term</a:t>
            </a:r>
            <a:r>
              <a:rPr lang="en-US"/>
              <a:t>.</a:t>
            </a:r>
          </a:p>
        </p:txBody>
      </p:sp>
      <p:sp>
        <p:nvSpPr>
          <p:cNvPr id="6" name="Footer Placeholder 5">
            <a:extLst>
              <a:ext uri="{FF2B5EF4-FFF2-40B4-BE49-F238E27FC236}">
                <a16:creationId xmlns:a16="http://schemas.microsoft.com/office/drawing/2014/main" id="{A689AF3C-9C4E-A94B-EE7A-7B195CDCE840}"/>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7" name="Text Placeholder 6">
            <a:extLst>
              <a:ext uri="{FF2B5EF4-FFF2-40B4-BE49-F238E27FC236}">
                <a16:creationId xmlns:a16="http://schemas.microsoft.com/office/drawing/2014/main" id="{F2D729FC-DA6A-BCDC-59BC-C785215B471F}"/>
              </a:ext>
            </a:extLst>
          </p:cNvPr>
          <p:cNvSpPr>
            <a:spLocks noGrp="1"/>
          </p:cNvSpPr>
          <p:nvPr>
            <p:ph type="body" sz="quarter" idx="15"/>
          </p:nvPr>
        </p:nvSpPr>
        <p:spPr/>
        <p:txBody>
          <a:bodyPr/>
          <a:lstStyle/>
          <a:p>
            <a:r>
              <a:rPr lang="en-US"/>
              <a:t>Source: Aurora Energy Research</a:t>
            </a:r>
          </a:p>
        </p:txBody>
      </p:sp>
      <p:pic>
        <p:nvPicPr>
          <p:cNvPr id="9" name="Picture 8">
            <a:extLst>
              <a:ext uri="{FF2B5EF4-FFF2-40B4-BE49-F238E27FC236}">
                <a16:creationId xmlns:a16="http://schemas.microsoft.com/office/drawing/2014/main" id="{49A62AB4-E71A-FB35-5F3A-F39574E027CD}"/>
              </a:ext>
            </a:extLst>
          </p:cNvPr>
          <p:cNvPicPr>
            <a:picLocks noChangeAspect="1"/>
          </p:cNvPicPr>
          <p:nvPr/>
        </p:nvPicPr>
        <p:blipFill>
          <a:blip r:embed="rId2"/>
          <a:stretch>
            <a:fillRect/>
          </a:stretch>
        </p:blipFill>
        <p:spPr>
          <a:xfrm>
            <a:off x="446443" y="2120852"/>
            <a:ext cx="7577925" cy="4184051"/>
          </a:xfrm>
          <a:prstGeom prst="rect">
            <a:avLst/>
          </a:prstGeom>
        </p:spPr>
      </p:pic>
      <p:sp>
        <p:nvSpPr>
          <p:cNvPr id="10" name="Text Placeholder 4">
            <a:extLst>
              <a:ext uri="{FF2B5EF4-FFF2-40B4-BE49-F238E27FC236}">
                <a16:creationId xmlns:a16="http://schemas.microsoft.com/office/drawing/2014/main" id="{16CF612C-91BF-642F-8E15-79EB9347BD9A}"/>
              </a:ext>
            </a:extLst>
          </p:cNvPr>
          <p:cNvSpPr txBox="1">
            <a:spLocks/>
          </p:cNvSpPr>
          <p:nvPr/>
        </p:nvSpPr>
        <p:spPr>
          <a:xfrm>
            <a:off x="407699" y="1809242"/>
            <a:ext cx="3623864" cy="2240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2AC0D1"/>
                </a:solidFill>
              </a:rPr>
              <a:t>Annual gross margins ($million </a:t>
            </a:r>
            <a:r>
              <a:rPr lang="en-US" b="1" err="1">
                <a:solidFill>
                  <a:srgbClr val="2AC0D1"/>
                </a:solidFill>
              </a:rPr>
              <a:t>Aud</a:t>
            </a:r>
            <a:r>
              <a:rPr lang="en-US" b="1">
                <a:solidFill>
                  <a:srgbClr val="2AC0D1"/>
                </a:solidFill>
              </a:rPr>
              <a:t>) as of 2022</a:t>
            </a:r>
            <a:endParaRPr lang="en-AU" b="1">
              <a:solidFill>
                <a:srgbClr val="2AC0D1"/>
              </a:solidFill>
            </a:endParaRPr>
          </a:p>
        </p:txBody>
      </p:sp>
      <p:sp>
        <p:nvSpPr>
          <p:cNvPr id="12" name="TextBox 11">
            <a:extLst>
              <a:ext uri="{FF2B5EF4-FFF2-40B4-BE49-F238E27FC236}">
                <a16:creationId xmlns:a16="http://schemas.microsoft.com/office/drawing/2014/main" id="{4E44E975-AC8E-E71F-9D06-BAF5A054736F}"/>
              </a:ext>
            </a:extLst>
          </p:cNvPr>
          <p:cNvSpPr txBox="1"/>
          <p:nvPr/>
        </p:nvSpPr>
        <p:spPr>
          <a:xfrm>
            <a:off x="8117378" y="2939249"/>
            <a:ext cx="3653708" cy="2893100"/>
          </a:xfrm>
          <a:prstGeom prst="rect">
            <a:avLst/>
          </a:prstGeom>
          <a:noFill/>
        </p:spPr>
        <p:txBody>
          <a:bodyPr wrap="square">
            <a:spAutoFit/>
          </a:bodyPr>
          <a:lstStyle/>
          <a:p>
            <a:pPr marL="285750" indent="-285750">
              <a:buFont typeface="Arial" panose="020B0604020202020204" pitchFamily="34" charset="0"/>
              <a:buChar char="•"/>
            </a:pPr>
            <a:r>
              <a:rPr lang="en-US" sz="1400" b="0" i="0" u="none" strike="noStrike" baseline="0">
                <a:solidFill>
                  <a:srgbClr val="3B3B3A"/>
                </a:solidFill>
                <a:latin typeface="Lato" panose="020F0502020204030203" pitchFamily="34" charset="0"/>
              </a:rPr>
              <a:t>Gross margins peak at ~$ 22m in the earlier years of operation with ancillary market participation contributing to 33% of revenues.</a:t>
            </a:r>
          </a:p>
          <a:p>
            <a:pPr marL="285750" indent="-285750">
              <a:buFont typeface="Arial" panose="020B0604020202020204" pitchFamily="34" charset="0"/>
              <a:buChar char="•"/>
            </a:pPr>
            <a:endParaRPr lang="en-US" sz="1400" b="0" i="0" u="none" strike="noStrike" baseline="0">
              <a:solidFill>
                <a:srgbClr val="3B3B3A"/>
              </a:solidFill>
              <a:latin typeface="Lato" panose="020F0502020204030203" pitchFamily="34" charset="0"/>
            </a:endParaRPr>
          </a:p>
          <a:p>
            <a:pPr marL="285750" indent="-285750">
              <a:buFont typeface="Arial" panose="020B0604020202020204" pitchFamily="34" charset="0"/>
              <a:buChar char="•"/>
            </a:pPr>
            <a:r>
              <a:rPr lang="en-US" sz="1400" b="0" i="0" u="none" strike="noStrike" baseline="0">
                <a:solidFill>
                  <a:srgbClr val="3B3B3A"/>
                </a:solidFill>
                <a:latin typeface="Lato" panose="020F0502020204030203" pitchFamily="34" charset="0"/>
              </a:rPr>
              <a:t>In Aurora Messy Transition, Lindley BESS is forecasted to </a:t>
            </a:r>
            <a:r>
              <a:rPr lang="en-US" sz="1400">
                <a:solidFill>
                  <a:srgbClr val="3B3B3A"/>
                </a:solidFill>
                <a:latin typeface="Lato" panose="020F0502020204030203" pitchFamily="34" charset="0"/>
              </a:rPr>
              <a:t>achieve</a:t>
            </a:r>
            <a:r>
              <a:rPr lang="en-US" sz="1400" b="0" i="0" u="none" strike="noStrike" baseline="0">
                <a:solidFill>
                  <a:srgbClr val="3B3B3A"/>
                </a:solidFill>
                <a:latin typeface="Lato" panose="020F0502020204030203" pitchFamily="34" charset="0"/>
              </a:rPr>
              <a:t> an annual average gross margin of $15.8m throughout its term.</a:t>
            </a:r>
          </a:p>
          <a:p>
            <a:endParaRPr lang="en-US" sz="1400">
              <a:solidFill>
                <a:srgbClr val="3B3B3A"/>
              </a:solidFill>
              <a:latin typeface="Lato" panose="020F0502020204030203" pitchFamily="34" charset="0"/>
            </a:endParaRPr>
          </a:p>
          <a:p>
            <a:pPr marL="285750" indent="-285750">
              <a:buFont typeface="Arial" panose="020B0604020202020204" pitchFamily="34" charset="0"/>
              <a:buChar char="•"/>
            </a:pPr>
            <a:endParaRPr lang="en-US" sz="1400">
              <a:solidFill>
                <a:srgbClr val="3B3B3A"/>
              </a:solidFill>
              <a:latin typeface="Lato" panose="020F0502020204030203" pitchFamily="34" charset="0"/>
            </a:endParaRPr>
          </a:p>
          <a:p>
            <a:pPr marL="285750" indent="-285750">
              <a:buFont typeface="Arial" panose="020B0604020202020204" pitchFamily="34" charset="0"/>
              <a:buChar char="•"/>
            </a:pPr>
            <a:endParaRPr lang="en-US" sz="1400" b="0" i="0" u="none" strike="noStrike" baseline="0">
              <a:solidFill>
                <a:srgbClr val="3B3B3A"/>
              </a:solidFill>
              <a:latin typeface="Lato" panose="020F0502020204030203" pitchFamily="34" charset="0"/>
            </a:endParaRPr>
          </a:p>
          <a:p>
            <a:pPr marL="285750" indent="-285750">
              <a:buFont typeface="Arial" panose="020B0604020202020204" pitchFamily="34" charset="0"/>
              <a:buChar char="•"/>
            </a:pPr>
            <a:endParaRPr lang="en-US" sz="1400" b="0" i="0" u="none" strike="noStrike" baseline="0">
              <a:solidFill>
                <a:srgbClr val="3B3B3A"/>
              </a:solidFill>
              <a:latin typeface="Lato" panose="020F0502020204030203" pitchFamily="34" charset="0"/>
            </a:endParaRPr>
          </a:p>
        </p:txBody>
      </p:sp>
    </p:spTree>
    <p:extLst>
      <p:ext uri="{BB962C8B-B14F-4D97-AF65-F5344CB8AC3E}">
        <p14:creationId xmlns:p14="http://schemas.microsoft.com/office/powerpoint/2010/main" val="44338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0C775-C2A1-4FDA-9735-33A7BD432E89}"/>
              </a:ext>
            </a:extLst>
          </p:cNvPr>
          <p:cNvSpPr>
            <a:spLocks noGrp="1"/>
          </p:cNvSpPr>
          <p:nvPr>
            <p:ph type="sldNum" sz="quarter" idx="12"/>
          </p:nvPr>
        </p:nvSpPr>
        <p:spPr/>
        <p:txBody>
          <a:bodyPr/>
          <a:lstStyle/>
          <a:p>
            <a:fld id="{F1491218-501A-4582-AB0D-AAC729C58716}" type="slidenum">
              <a:rPr lang="en-AU" smtClean="0"/>
              <a:pPr/>
              <a:t>11</a:t>
            </a:fld>
            <a:endParaRPr lang="en-AU"/>
          </a:p>
        </p:txBody>
      </p:sp>
      <p:sp>
        <p:nvSpPr>
          <p:cNvPr id="3" name="Title 2">
            <a:extLst>
              <a:ext uri="{FF2B5EF4-FFF2-40B4-BE49-F238E27FC236}">
                <a16:creationId xmlns:a16="http://schemas.microsoft.com/office/drawing/2014/main" id="{61093922-7244-5D28-A91E-5E35917606F5}"/>
              </a:ext>
            </a:extLst>
          </p:cNvPr>
          <p:cNvSpPr>
            <a:spLocks noGrp="1"/>
          </p:cNvSpPr>
          <p:nvPr>
            <p:ph type="ctrTitle"/>
          </p:nvPr>
        </p:nvSpPr>
        <p:spPr/>
        <p:txBody>
          <a:bodyPr/>
          <a:lstStyle/>
          <a:p>
            <a:r>
              <a:rPr lang="en-AU"/>
              <a:t>LINDLEY BESS Grid &amp; MLF</a:t>
            </a:r>
          </a:p>
        </p:txBody>
      </p:sp>
      <p:sp>
        <p:nvSpPr>
          <p:cNvPr id="4" name="Text Placeholder 3">
            <a:extLst>
              <a:ext uri="{FF2B5EF4-FFF2-40B4-BE49-F238E27FC236}">
                <a16:creationId xmlns:a16="http://schemas.microsoft.com/office/drawing/2014/main" id="{613126A5-5EF1-8BCD-62D9-178BB07398D5}"/>
              </a:ext>
            </a:extLst>
          </p:cNvPr>
          <p:cNvSpPr>
            <a:spLocks noGrp="1"/>
          </p:cNvSpPr>
          <p:nvPr>
            <p:ph type="body" sz="quarter" idx="13"/>
          </p:nvPr>
        </p:nvSpPr>
        <p:spPr/>
        <p:txBody>
          <a:bodyPr/>
          <a:lstStyle/>
          <a:p>
            <a:r>
              <a:rPr lang="en-US"/>
              <a:t>Aurora forecasts generation MLFs for the Lindley BESS are expected to Ave. 0.98 and to remain in the 0.95-1 range over the forecast horizon, while load MLFs are expected to stay between 0.90-0.98 as more renewable capacity continue to be delivered in the region.</a:t>
            </a:r>
            <a:endParaRPr lang="en-AU"/>
          </a:p>
        </p:txBody>
      </p:sp>
      <p:sp>
        <p:nvSpPr>
          <p:cNvPr id="6" name="Footer Placeholder 5">
            <a:extLst>
              <a:ext uri="{FF2B5EF4-FFF2-40B4-BE49-F238E27FC236}">
                <a16:creationId xmlns:a16="http://schemas.microsoft.com/office/drawing/2014/main" id="{B86D0E4D-1527-53E2-3585-F255A76F9056}"/>
              </a:ext>
            </a:extLst>
          </p:cNvPr>
          <p:cNvSpPr>
            <a:spLocks noGrp="1"/>
          </p:cNvSpPr>
          <p:nvPr>
            <p:ph type="ftr" sz="quarter" idx="11"/>
          </p:nvPr>
        </p:nvSpPr>
        <p:spPr>
          <a:xfrm>
            <a:off x="6023872" y="6492875"/>
            <a:ext cx="5901925" cy="365125"/>
          </a:xfrm>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13" name="Text Placeholder 6">
            <a:extLst>
              <a:ext uri="{FF2B5EF4-FFF2-40B4-BE49-F238E27FC236}">
                <a16:creationId xmlns:a16="http://schemas.microsoft.com/office/drawing/2014/main" id="{9E01E6A9-1D9E-FD6C-1383-17FBBCFB5057}"/>
              </a:ext>
            </a:extLst>
          </p:cNvPr>
          <p:cNvSpPr txBox="1">
            <a:spLocks/>
          </p:cNvSpPr>
          <p:nvPr/>
        </p:nvSpPr>
        <p:spPr>
          <a:xfrm>
            <a:off x="449263" y="6492874"/>
            <a:ext cx="4642281" cy="36512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AU" sz="900" kern="1200" dirty="0">
                <a:solidFill>
                  <a:schemeClr val="bg1">
                    <a:lumMod val="9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Source: Aurora Energy Research, Australian Energy Market Operator (AEMO)</a:t>
            </a:r>
          </a:p>
        </p:txBody>
      </p:sp>
      <p:pic>
        <p:nvPicPr>
          <p:cNvPr id="7" name="Picture 6">
            <a:extLst>
              <a:ext uri="{FF2B5EF4-FFF2-40B4-BE49-F238E27FC236}">
                <a16:creationId xmlns:a16="http://schemas.microsoft.com/office/drawing/2014/main" id="{16C1D1D1-58A6-78BE-6192-84B9A34B69C9}"/>
              </a:ext>
            </a:extLst>
          </p:cNvPr>
          <p:cNvPicPr>
            <a:picLocks noChangeAspect="1"/>
          </p:cNvPicPr>
          <p:nvPr/>
        </p:nvPicPr>
        <p:blipFill>
          <a:blip r:embed="rId2"/>
          <a:stretch>
            <a:fillRect/>
          </a:stretch>
        </p:blipFill>
        <p:spPr>
          <a:xfrm>
            <a:off x="612701" y="1861735"/>
            <a:ext cx="5131064" cy="4299171"/>
          </a:xfrm>
          <a:prstGeom prst="rect">
            <a:avLst/>
          </a:prstGeom>
        </p:spPr>
      </p:pic>
      <p:pic>
        <p:nvPicPr>
          <p:cNvPr id="9" name="Picture 8">
            <a:extLst>
              <a:ext uri="{FF2B5EF4-FFF2-40B4-BE49-F238E27FC236}">
                <a16:creationId xmlns:a16="http://schemas.microsoft.com/office/drawing/2014/main" id="{2C6DC3E6-4BA5-DD45-E774-9EEA2B7423F1}"/>
              </a:ext>
            </a:extLst>
          </p:cNvPr>
          <p:cNvPicPr>
            <a:picLocks noChangeAspect="1"/>
          </p:cNvPicPr>
          <p:nvPr/>
        </p:nvPicPr>
        <p:blipFill>
          <a:blip r:embed="rId3"/>
          <a:stretch>
            <a:fillRect/>
          </a:stretch>
        </p:blipFill>
        <p:spPr>
          <a:xfrm>
            <a:off x="6553027" y="1984799"/>
            <a:ext cx="5094293" cy="3905867"/>
          </a:xfrm>
          <a:prstGeom prst="rect">
            <a:avLst/>
          </a:prstGeom>
        </p:spPr>
      </p:pic>
    </p:spTree>
    <p:extLst>
      <p:ext uri="{BB962C8B-B14F-4D97-AF65-F5344CB8AC3E}">
        <p14:creationId xmlns:p14="http://schemas.microsoft.com/office/powerpoint/2010/main" val="2983170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E9BA7C-D7CB-1169-4B81-AA1421FD7F0A}"/>
              </a:ext>
            </a:extLst>
          </p:cNvPr>
          <p:cNvSpPr>
            <a:spLocks noGrp="1"/>
          </p:cNvSpPr>
          <p:nvPr>
            <p:ph type="sldNum" sz="quarter" idx="12"/>
          </p:nvPr>
        </p:nvSpPr>
        <p:spPr/>
        <p:txBody>
          <a:bodyPr/>
          <a:lstStyle/>
          <a:p>
            <a:fld id="{F1491218-501A-4582-AB0D-AAC729C58716}" type="slidenum">
              <a:rPr lang="en-AU" smtClean="0"/>
              <a:pPr/>
              <a:t>12</a:t>
            </a:fld>
            <a:endParaRPr lang="en-AU"/>
          </a:p>
        </p:txBody>
      </p:sp>
      <p:sp>
        <p:nvSpPr>
          <p:cNvPr id="3" name="Title 2">
            <a:extLst>
              <a:ext uri="{FF2B5EF4-FFF2-40B4-BE49-F238E27FC236}">
                <a16:creationId xmlns:a16="http://schemas.microsoft.com/office/drawing/2014/main" id="{B6E1949A-FB17-CC2E-9D8E-CCD89AF57D38}"/>
              </a:ext>
            </a:extLst>
          </p:cNvPr>
          <p:cNvSpPr>
            <a:spLocks noGrp="1"/>
          </p:cNvSpPr>
          <p:nvPr>
            <p:ph type="ctrTitle"/>
          </p:nvPr>
        </p:nvSpPr>
        <p:spPr/>
        <p:txBody>
          <a:bodyPr/>
          <a:lstStyle/>
          <a:p>
            <a:r>
              <a:rPr lang="en-AU"/>
              <a:t>LINDLEY BESS Development Timeline</a:t>
            </a:r>
          </a:p>
        </p:txBody>
      </p:sp>
      <p:sp>
        <p:nvSpPr>
          <p:cNvPr id="6" name="Footer Placeholder 5">
            <a:extLst>
              <a:ext uri="{FF2B5EF4-FFF2-40B4-BE49-F238E27FC236}">
                <a16:creationId xmlns:a16="http://schemas.microsoft.com/office/drawing/2014/main" id="{299E3855-98A5-9D77-00A6-2CA0A92255B7}"/>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graphicFrame>
        <p:nvGraphicFramePr>
          <p:cNvPr id="11" name="Diagram 10">
            <a:extLst>
              <a:ext uri="{FF2B5EF4-FFF2-40B4-BE49-F238E27FC236}">
                <a16:creationId xmlns:a16="http://schemas.microsoft.com/office/drawing/2014/main" id="{824CB431-7EE8-49BA-CA04-5C4684A9D7BB}"/>
              </a:ext>
            </a:extLst>
          </p:cNvPr>
          <p:cNvGraphicFramePr/>
          <p:nvPr>
            <p:extLst>
              <p:ext uri="{D42A27DB-BD31-4B8C-83A1-F6EECF244321}">
                <p14:modId xmlns:p14="http://schemas.microsoft.com/office/powerpoint/2010/main" val="226150664"/>
              </p:ext>
            </p:extLst>
          </p:nvPr>
        </p:nvGraphicFramePr>
        <p:xfrm>
          <a:off x="655033" y="2365876"/>
          <a:ext cx="10690686" cy="18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6A249F95-0B2B-02E6-3718-A255CEE92B59}"/>
              </a:ext>
            </a:extLst>
          </p:cNvPr>
          <p:cNvGraphicFramePr/>
          <p:nvPr>
            <p:extLst>
              <p:ext uri="{D42A27DB-BD31-4B8C-83A1-F6EECF244321}">
                <p14:modId xmlns:p14="http://schemas.microsoft.com/office/powerpoint/2010/main" val="1445747157"/>
              </p:ext>
            </p:extLst>
          </p:nvPr>
        </p:nvGraphicFramePr>
        <p:xfrm>
          <a:off x="750657" y="4486477"/>
          <a:ext cx="10690686" cy="180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 Placeholder 4">
            <a:extLst>
              <a:ext uri="{FF2B5EF4-FFF2-40B4-BE49-F238E27FC236}">
                <a16:creationId xmlns:a16="http://schemas.microsoft.com/office/drawing/2014/main" id="{01D435EA-E33C-83A3-A185-AE0336829200}"/>
              </a:ext>
            </a:extLst>
          </p:cNvPr>
          <p:cNvSpPr txBox="1">
            <a:spLocks/>
          </p:cNvSpPr>
          <p:nvPr/>
        </p:nvSpPr>
        <p:spPr>
          <a:xfrm>
            <a:off x="449262" y="1939272"/>
            <a:ext cx="4792103" cy="1801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400" b="1">
                <a:solidFill>
                  <a:schemeClr val="accent5"/>
                </a:solidFill>
              </a:rPr>
              <a:t>Development &amp; Connection Approvals R0 phase</a:t>
            </a:r>
          </a:p>
        </p:txBody>
      </p:sp>
      <p:sp>
        <p:nvSpPr>
          <p:cNvPr id="15" name="Text Placeholder 4">
            <a:extLst>
              <a:ext uri="{FF2B5EF4-FFF2-40B4-BE49-F238E27FC236}">
                <a16:creationId xmlns:a16="http://schemas.microsoft.com/office/drawing/2014/main" id="{E238B9D8-BCBB-1189-FB70-D3E3B8005A35}"/>
              </a:ext>
            </a:extLst>
          </p:cNvPr>
          <p:cNvSpPr txBox="1">
            <a:spLocks/>
          </p:cNvSpPr>
          <p:nvPr/>
        </p:nvSpPr>
        <p:spPr>
          <a:xfrm>
            <a:off x="449263" y="4166286"/>
            <a:ext cx="3623864" cy="2240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400" b="1">
                <a:solidFill>
                  <a:schemeClr val="accent6"/>
                </a:solidFill>
              </a:rPr>
              <a:t>R1 Phase</a:t>
            </a:r>
          </a:p>
        </p:txBody>
      </p:sp>
      <p:sp>
        <p:nvSpPr>
          <p:cNvPr id="7" name="TextBox 6">
            <a:extLst>
              <a:ext uri="{FF2B5EF4-FFF2-40B4-BE49-F238E27FC236}">
                <a16:creationId xmlns:a16="http://schemas.microsoft.com/office/drawing/2014/main" id="{C5763EA6-F770-FC81-6C36-0774A60DBDAC}"/>
              </a:ext>
            </a:extLst>
          </p:cNvPr>
          <p:cNvSpPr txBox="1"/>
          <p:nvPr/>
        </p:nvSpPr>
        <p:spPr>
          <a:xfrm>
            <a:off x="206533" y="5697179"/>
            <a:ext cx="2394066" cy="646331"/>
          </a:xfrm>
          <a:prstGeom prst="rect">
            <a:avLst/>
          </a:prstGeom>
          <a:noFill/>
        </p:spPr>
        <p:txBody>
          <a:bodyPr wrap="square">
            <a:spAutoFit/>
          </a:bodyPr>
          <a:lstStyle/>
          <a:p>
            <a:pPr lvl="0" algn="ctr">
              <a:buNone/>
            </a:pPr>
            <a:r>
              <a:rPr lang="en-AU" sz="1200" err="1">
                <a:solidFill>
                  <a:sysClr val="windowText" lastClr="000000">
                    <a:hueOff val="0"/>
                    <a:satOff val="0"/>
                    <a:lumOff val="0"/>
                    <a:alphaOff val="0"/>
                  </a:sysClr>
                </a:solidFill>
                <a:latin typeface="Arial" panose="020B0604020202020204" pitchFamily="34" charset="0"/>
                <a:cs typeface="Arial" panose="020B0604020202020204" pitchFamily="34" charset="0"/>
              </a:rPr>
              <a:t>ElectraNet</a:t>
            </a:r>
            <a:r>
              <a:rPr lang="en-AU" sz="1200">
                <a:solidFill>
                  <a:sysClr val="windowText" lastClr="000000">
                    <a:hueOff val="0"/>
                    <a:satOff val="0"/>
                    <a:lumOff val="0"/>
                    <a:alphaOff val="0"/>
                  </a:sysClr>
                </a:solidFill>
                <a:latin typeface="Arial" panose="020B0604020202020204" pitchFamily="34" charset="0"/>
                <a:cs typeface="Arial" panose="020B0604020202020204" pitchFamily="34" charset="0"/>
              </a:rPr>
              <a:t> Transmission Connection Agreement </a:t>
            </a:r>
            <a:r>
              <a:rPr lang="en-AU" sz="1200" err="1">
                <a:solidFill>
                  <a:sysClr val="windowText" lastClr="000000">
                    <a:hueOff val="0"/>
                    <a:satOff val="0"/>
                    <a:lumOff val="0"/>
                    <a:alphaOff val="0"/>
                  </a:sysClr>
                </a:solidFill>
                <a:latin typeface="Arial" panose="020B0604020202020204" pitchFamily="34" charset="0"/>
                <a:cs typeface="Arial" panose="020B0604020202020204" pitchFamily="34" charset="0"/>
              </a:rPr>
              <a:t>Negociation</a:t>
            </a:r>
            <a:endParaRPr lang="en-AU" sz="1200" b="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30DF80C-7B00-0D7C-DF34-81886278EE19}"/>
              </a:ext>
            </a:extLst>
          </p:cNvPr>
          <p:cNvSpPr txBox="1"/>
          <p:nvPr/>
        </p:nvSpPr>
        <p:spPr>
          <a:xfrm>
            <a:off x="6344274" y="3152001"/>
            <a:ext cx="2010743" cy="276999"/>
          </a:xfrm>
          <a:prstGeom prst="rect">
            <a:avLst/>
          </a:prstGeom>
          <a:noFill/>
        </p:spPr>
        <p:txBody>
          <a:bodyPr wrap="none" rtlCol="0">
            <a:spAutoFit/>
          </a:bodyPr>
          <a:lstStyle/>
          <a:p>
            <a:r>
              <a:rPr lang="en-US" sz="1200" b="1" err="1">
                <a:solidFill>
                  <a:srgbClr val="009ADE"/>
                </a:solidFill>
              </a:rPr>
              <a:t>E</a:t>
            </a:r>
            <a:r>
              <a:rPr lang="en-US" altLang="zh-CN" sz="1200" b="1" err="1">
                <a:solidFill>
                  <a:srgbClr val="009ADE"/>
                </a:solidFill>
              </a:rPr>
              <a:t>lectraN</a:t>
            </a:r>
            <a:r>
              <a:rPr lang="en-US" sz="1200" b="1" err="1">
                <a:solidFill>
                  <a:srgbClr val="009ADE"/>
                </a:solidFill>
              </a:rPr>
              <a:t>et</a:t>
            </a:r>
            <a:r>
              <a:rPr lang="en-US" sz="1200" b="1">
                <a:solidFill>
                  <a:srgbClr val="009ADE"/>
                </a:solidFill>
              </a:rPr>
              <a:t> Early work design</a:t>
            </a:r>
          </a:p>
        </p:txBody>
      </p:sp>
      <p:sp>
        <p:nvSpPr>
          <p:cNvPr id="12" name="TextBox 11">
            <a:extLst>
              <a:ext uri="{FF2B5EF4-FFF2-40B4-BE49-F238E27FC236}">
                <a16:creationId xmlns:a16="http://schemas.microsoft.com/office/drawing/2014/main" id="{8509AB89-E92B-F417-7E2B-33B4553E6A4D}"/>
              </a:ext>
            </a:extLst>
          </p:cNvPr>
          <p:cNvSpPr txBox="1"/>
          <p:nvPr/>
        </p:nvSpPr>
        <p:spPr>
          <a:xfrm>
            <a:off x="4572241" y="3127376"/>
            <a:ext cx="1035476" cy="276999"/>
          </a:xfrm>
          <a:prstGeom prst="rect">
            <a:avLst/>
          </a:prstGeom>
          <a:noFill/>
        </p:spPr>
        <p:txBody>
          <a:bodyPr wrap="none" rtlCol="0">
            <a:spAutoFit/>
          </a:bodyPr>
          <a:lstStyle/>
          <a:p>
            <a:r>
              <a:rPr lang="en-US" sz="1200" b="1">
                <a:solidFill>
                  <a:srgbClr val="009ADE"/>
                </a:solidFill>
              </a:rPr>
              <a:t>DA all phases</a:t>
            </a:r>
          </a:p>
        </p:txBody>
      </p:sp>
      <p:pic>
        <p:nvPicPr>
          <p:cNvPr id="17" name="Picture 16">
            <a:extLst>
              <a:ext uri="{FF2B5EF4-FFF2-40B4-BE49-F238E27FC236}">
                <a16:creationId xmlns:a16="http://schemas.microsoft.com/office/drawing/2014/main" id="{FEA7D00C-D805-EEC2-F6D3-1D1D5BBC2406}"/>
              </a:ext>
            </a:extLst>
          </p:cNvPr>
          <p:cNvPicPr>
            <a:picLocks noChangeAspect="1"/>
          </p:cNvPicPr>
          <p:nvPr/>
        </p:nvPicPr>
        <p:blipFill>
          <a:blip r:embed="rId12"/>
          <a:stretch>
            <a:fillRect/>
          </a:stretch>
        </p:blipFill>
        <p:spPr>
          <a:xfrm>
            <a:off x="1312118" y="5323205"/>
            <a:ext cx="182896" cy="182896"/>
          </a:xfrm>
          <a:prstGeom prst="rect">
            <a:avLst/>
          </a:prstGeom>
        </p:spPr>
      </p:pic>
    </p:spTree>
    <p:extLst>
      <p:ext uri="{BB962C8B-B14F-4D97-AF65-F5344CB8AC3E}">
        <p14:creationId xmlns:p14="http://schemas.microsoft.com/office/powerpoint/2010/main" val="380940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EB860-5957-49BC-BAE7-0ABBE424C5F4}"/>
              </a:ext>
            </a:extLst>
          </p:cNvPr>
          <p:cNvSpPr>
            <a:spLocks noGrp="1"/>
          </p:cNvSpPr>
          <p:nvPr>
            <p:ph type="sldNum" sz="quarter" idx="12"/>
          </p:nvPr>
        </p:nvSpPr>
        <p:spPr/>
        <p:txBody>
          <a:bodyPr/>
          <a:lstStyle/>
          <a:p>
            <a:fld id="{F1491218-501A-4582-AB0D-AAC729C58716}" type="slidenum">
              <a:rPr lang="en-AU" smtClean="0"/>
              <a:pPr/>
              <a:t>13</a:t>
            </a:fld>
            <a:endParaRPr lang="en-AU"/>
          </a:p>
        </p:txBody>
      </p:sp>
      <p:sp>
        <p:nvSpPr>
          <p:cNvPr id="3" name="Title 2">
            <a:extLst>
              <a:ext uri="{FF2B5EF4-FFF2-40B4-BE49-F238E27FC236}">
                <a16:creationId xmlns:a16="http://schemas.microsoft.com/office/drawing/2014/main" id="{A1F80EB0-BE0D-0AA6-FD75-D9AFC245DB4D}"/>
              </a:ext>
            </a:extLst>
          </p:cNvPr>
          <p:cNvSpPr>
            <a:spLocks noGrp="1"/>
          </p:cNvSpPr>
          <p:nvPr>
            <p:ph type="ctrTitle"/>
          </p:nvPr>
        </p:nvSpPr>
        <p:spPr/>
        <p:txBody>
          <a:bodyPr/>
          <a:lstStyle/>
          <a:p>
            <a:r>
              <a:rPr lang="en-AU"/>
              <a:t>Disclaimer</a:t>
            </a:r>
          </a:p>
        </p:txBody>
      </p:sp>
      <p:sp>
        <p:nvSpPr>
          <p:cNvPr id="4" name="Text Placeholder 3">
            <a:extLst>
              <a:ext uri="{FF2B5EF4-FFF2-40B4-BE49-F238E27FC236}">
                <a16:creationId xmlns:a16="http://schemas.microsoft.com/office/drawing/2014/main" id="{E8D0CE12-71AF-B995-F293-8BF6A0CB7A54}"/>
              </a:ext>
            </a:extLst>
          </p:cNvPr>
          <p:cNvSpPr>
            <a:spLocks noGrp="1"/>
          </p:cNvSpPr>
          <p:nvPr>
            <p:ph type="body" sz="quarter" idx="13"/>
          </p:nvPr>
        </p:nvSpPr>
        <p:spPr/>
        <p:txBody>
          <a:bodyPr/>
          <a:lstStyle/>
          <a:p>
            <a:r>
              <a:rPr lang="en-US" sz="1200"/>
              <a:t>By retaining a copy of this confidential Information Memorandum, the recipient is deemed to have accepted the terms of this Disclaimer and to have undertaken to the Company that it will not act on a basis inconsistent with it.</a:t>
            </a:r>
            <a:endParaRPr lang="en-AU" sz="1200"/>
          </a:p>
        </p:txBody>
      </p:sp>
      <p:sp>
        <p:nvSpPr>
          <p:cNvPr id="5" name="Text Placeholder 4">
            <a:extLst>
              <a:ext uri="{FF2B5EF4-FFF2-40B4-BE49-F238E27FC236}">
                <a16:creationId xmlns:a16="http://schemas.microsoft.com/office/drawing/2014/main" id="{53C821A2-9A12-8E6A-1B9E-3EC8D37A42E6}"/>
              </a:ext>
            </a:extLst>
          </p:cNvPr>
          <p:cNvSpPr>
            <a:spLocks noGrp="1"/>
          </p:cNvSpPr>
          <p:nvPr>
            <p:ph type="body" sz="quarter" idx="14"/>
          </p:nvPr>
        </p:nvSpPr>
        <p:spPr/>
        <p:txBody>
          <a:bodyPr>
            <a:normAutofit/>
          </a:bodyPr>
          <a:lstStyle/>
          <a:p>
            <a:pPr marL="0" indent="0">
              <a:buNone/>
            </a:pPr>
            <a:r>
              <a:rPr lang="en-US" sz="1050"/>
              <a:t>The information contained in this Information Memorandum is confidential and commercially sensitive. The information is provided solely for use by parties interested in evaluating whether to acquire the project and may not be used for any other purpose, nor disclosed to any person, except with the prior written consent of SynCo (the </a:t>
            </a:r>
            <a:r>
              <a:rPr lang="en-US" sz="1050" b="1"/>
              <a:t>Company</a:t>
            </a:r>
            <a:r>
              <a:rPr lang="en-US" sz="1050"/>
              <a:t>) or in accordance with a duly signed non-disclosure agreement.</a:t>
            </a:r>
          </a:p>
          <a:p>
            <a:pPr marL="0" indent="0">
              <a:buNone/>
            </a:pPr>
            <a:r>
              <a:rPr lang="en-US" sz="1050"/>
              <a:t>The information does not purport to be complete or contain all the information that a prospective investor may require. It is not intended to be relied upon as advice and does not take into account the investment objectives, financial situation or needs of any particular party. The recipient agrees that it will be making an independent assessment of the information and that the recipient will determine for itself what further enquiries are required.</a:t>
            </a:r>
          </a:p>
          <a:p>
            <a:pPr marL="0" indent="0">
              <a:buNone/>
            </a:pPr>
            <a:r>
              <a:rPr lang="en-US" sz="1050"/>
              <a:t>This Information Memorandum contains forward-looking statements, which are not guarantees of future performance and involve known and unknown risks, uncertainties and other factors, which are beyond the control of the Company.</a:t>
            </a:r>
          </a:p>
          <a:p>
            <a:pPr marL="0" indent="0">
              <a:buNone/>
            </a:pPr>
            <a:r>
              <a:rPr lang="en-US" sz="1050"/>
              <a:t>Any statements about past performance are not necessarily indicative of future performance. The information contained or referred to in this confidential Information Memorandum does not and will not form the basis of any contract with the recipient. Any formal contract(s) for the purposes of effecting any investment (whether direct or indirect) of the project will expressly contain any and all information, representations and warranties upon which there may be any reliance by a third party.</a:t>
            </a:r>
          </a:p>
          <a:p>
            <a:pPr marL="0" indent="0">
              <a:buNone/>
            </a:pPr>
            <a:r>
              <a:rPr lang="en-US" sz="1050"/>
              <a:t>The recipient acknowledges that it is not entitled t o rely upon the information contained in this Information Memorandum in any way. This document does not constitute an offer, invitation, solicitation, advice or recommendation with respect to the issue, purchase, or sale of any securities or other financial products.</a:t>
            </a:r>
          </a:p>
          <a:p>
            <a:pPr marL="0" indent="0">
              <a:buNone/>
            </a:pPr>
            <a:r>
              <a:rPr lang="en-US" sz="1050"/>
              <a:t>The distribution of this confidential Information Memorandum in jurisdictions outside of Australia may be restricted by law and persons who come into possession of this Information Memorandum should seek advice on and observe any such restrictions. Any failure to comply with such restrictions may constitute a violation of applicable securities laws.</a:t>
            </a:r>
          </a:p>
          <a:p>
            <a:pPr marL="0" indent="0">
              <a:buNone/>
            </a:pPr>
            <a:r>
              <a:rPr lang="en-US" sz="1050"/>
              <a:t>By retaining a copy of this confidential Information Memorandum, the recipient is deemed to have accepted the terms of this Disclaimer and to have undertaken to the Company that it will not act on a basis inconsistent with it. If the recipient does not accept the terms of this Disclaimer, it must delete all copies of this confidential Information Memorandum immediately after its receipt.</a:t>
            </a:r>
            <a:endParaRPr lang="en-AU" sz="1050"/>
          </a:p>
        </p:txBody>
      </p:sp>
      <p:sp>
        <p:nvSpPr>
          <p:cNvPr id="6" name="Footer Placeholder 5">
            <a:extLst>
              <a:ext uri="{FF2B5EF4-FFF2-40B4-BE49-F238E27FC236}">
                <a16:creationId xmlns:a16="http://schemas.microsoft.com/office/drawing/2014/main" id="{C223317D-2FCE-56B8-476F-EB453A047A81}"/>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Tree>
    <p:extLst>
      <p:ext uri="{BB962C8B-B14F-4D97-AF65-F5344CB8AC3E}">
        <p14:creationId xmlns:p14="http://schemas.microsoft.com/office/powerpoint/2010/main" val="4015526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3F14-1076-AF46-F196-8AE333659EFE}"/>
              </a:ext>
            </a:extLst>
          </p:cNvPr>
          <p:cNvSpPr>
            <a:spLocks noGrp="1"/>
          </p:cNvSpPr>
          <p:nvPr>
            <p:ph type="title"/>
          </p:nvPr>
        </p:nvSpPr>
        <p:spPr/>
        <p:txBody>
          <a:bodyPr/>
          <a:lstStyle/>
          <a:p>
            <a:r>
              <a:rPr lang="en-AU"/>
              <a:t>Contact</a:t>
            </a:r>
          </a:p>
        </p:txBody>
      </p:sp>
      <p:sp>
        <p:nvSpPr>
          <p:cNvPr id="3" name="Text Placeholder 2">
            <a:extLst>
              <a:ext uri="{FF2B5EF4-FFF2-40B4-BE49-F238E27FC236}">
                <a16:creationId xmlns:a16="http://schemas.microsoft.com/office/drawing/2014/main" id="{050C2B22-B907-C2E3-1E75-30DBA7ACD652}"/>
              </a:ext>
            </a:extLst>
          </p:cNvPr>
          <p:cNvSpPr>
            <a:spLocks noGrp="1"/>
          </p:cNvSpPr>
          <p:nvPr>
            <p:ph type="body" sz="quarter" idx="10"/>
          </p:nvPr>
        </p:nvSpPr>
        <p:spPr>
          <a:xfrm>
            <a:off x="1311486" y="3917719"/>
            <a:ext cx="10792743" cy="527151"/>
          </a:xfrm>
        </p:spPr>
        <p:txBody>
          <a:bodyPr>
            <a:normAutofit/>
          </a:bodyPr>
          <a:lstStyle/>
          <a:p>
            <a:r>
              <a:rPr lang="en-US">
                <a:hlinkClick r:id="rId2"/>
              </a:rPr>
              <a:t>l</a:t>
            </a:r>
            <a:r>
              <a:rPr lang="en-US" sz="1800">
                <a:solidFill>
                  <a:schemeClr val="tx1">
                    <a:lumMod val="50000"/>
                    <a:lumOff val="50000"/>
                  </a:schemeClr>
                </a:solidFill>
                <a:latin typeface="Arial" panose="020B0604020202020204" pitchFamily="34" charset="0"/>
                <a:cs typeface="Arial" panose="020B0604020202020204" pitchFamily="34" charset="0"/>
                <a:hlinkClick r:id="rId2"/>
              </a:rPr>
              <a:t>ynne.yu@synco-global.org</a:t>
            </a:r>
            <a:r>
              <a:rPr lang="en-US" sz="1800">
                <a:solidFill>
                  <a:schemeClr val="tx1">
                    <a:lumMod val="50000"/>
                    <a:lumOff val="50000"/>
                  </a:schemeClr>
                </a:solidFill>
                <a:latin typeface="Arial" panose="020B0604020202020204" pitchFamily="34" charset="0"/>
                <a:cs typeface="Arial" panose="020B0604020202020204" pitchFamily="34" charset="0"/>
              </a:rPr>
              <a:t>      +61 400 519 698</a:t>
            </a:r>
          </a:p>
          <a:p>
            <a:endParaRPr lang="en-US"/>
          </a:p>
        </p:txBody>
      </p:sp>
      <p:sp>
        <p:nvSpPr>
          <p:cNvPr id="4" name="Text Placeholder 2">
            <a:extLst>
              <a:ext uri="{FF2B5EF4-FFF2-40B4-BE49-F238E27FC236}">
                <a16:creationId xmlns:a16="http://schemas.microsoft.com/office/drawing/2014/main" id="{EA427F1C-AF13-4672-6922-A6E6E7C50FE1}"/>
              </a:ext>
            </a:extLst>
          </p:cNvPr>
          <p:cNvSpPr txBox="1">
            <a:spLocks/>
          </p:cNvSpPr>
          <p:nvPr/>
        </p:nvSpPr>
        <p:spPr>
          <a:xfrm>
            <a:off x="7160195" y="2901849"/>
            <a:ext cx="5031805" cy="527151"/>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Arial" panose="020B0604020202020204" pitchFamily="34" charset="0"/>
                <a:ea typeface="+mj-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pc="75">
                <a:cs typeface="Calibri"/>
              </a:rPr>
              <a:t>2GW+ development pipeline </a:t>
            </a:r>
            <a:r>
              <a:rPr lang="en-US">
                <a:cs typeface="Arial"/>
              </a:rPr>
              <a:t>across the NEM.</a:t>
            </a:r>
            <a:endParaRPr lang="en-AU"/>
          </a:p>
        </p:txBody>
      </p:sp>
      <p:sp>
        <p:nvSpPr>
          <p:cNvPr id="5" name="Rectangle 4">
            <a:extLst>
              <a:ext uri="{FF2B5EF4-FFF2-40B4-BE49-F238E27FC236}">
                <a16:creationId xmlns:a16="http://schemas.microsoft.com/office/drawing/2014/main" id="{9F10EDAA-3E32-AA4B-4BA8-8614A5C23610}"/>
              </a:ext>
            </a:extLst>
          </p:cNvPr>
          <p:cNvSpPr/>
          <p:nvPr/>
        </p:nvSpPr>
        <p:spPr>
          <a:xfrm>
            <a:off x="9403442" y="6118554"/>
            <a:ext cx="2781300" cy="381000"/>
          </a:xfrm>
          <a:prstGeom prst="rect">
            <a:avLst/>
          </a:prstGeom>
          <a:solidFill>
            <a:srgbClr val="12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www.synco-global.org</a:t>
            </a:r>
          </a:p>
        </p:txBody>
      </p:sp>
    </p:spTree>
    <p:extLst>
      <p:ext uri="{BB962C8B-B14F-4D97-AF65-F5344CB8AC3E}">
        <p14:creationId xmlns:p14="http://schemas.microsoft.com/office/powerpoint/2010/main" val="130795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3F14-1076-AF46-F196-8AE333659EFE}"/>
              </a:ext>
            </a:extLst>
          </p:cNvPr>
          <p:cNvSpPr>
            <a:spLocks noGrp="1"/>
          </p:cNvSpPr>
          <p:nvPr>
            <p:ph type="title"/>
          </p:nvPr>
        </p:nvSpPr>
        <p:spPr/>
        <p:txBody>
          <a:bodyPr/>
          <a:lstStyle/>
          <a:p>
            <a:r>
              <a:rPr lang="en-AU"/>
              <a:t>Investment Highlights</a:t>
            </a:r>
          </a:p>
        </p:txBody>
      </p:sp>
      <p:sp>
        <p:nvSpPr>
          <p:cNvPr id="3" name="Text Placeholder 2">
            <a:extLst>
              <a:ext uri="{FF2B5EF4-FFF2-40B4-BE49-F238E27FC236}">
                <a16:creationId xmlns:a16="http://schemas.microsoft.com/office/drawing/2014/main" id="{050C2B22-B907-C2E3-1E75-30DBA7ACD652}"/>
              </a:ext>
            </a:extLst>
          </p:cNvPr>
          <p:cNvSpPr>
            <a:spLocks noGrp="1"/>
          </p:cNvSpPr>
          <p:nvPr>
            <p:ph type="body" sz="quarter" idx="10"/>
          </p:nvPr>
        </p:nvSpPr>
        <p:spPr/>
        <p:txBody>
          <a:bodyPr>
            <a:normAutofit/>
          </a:bodyPr>
          <a:lstStyle/>
          <a:p>
            <a:r>
              <a:rPr lang="en-US" sz="1800">
                <a:solidFill>
                  <a:schemeClr val="tx1">
                    <a:lumMod val="50000"/>
                    <a:lumOff val="50000"/>
                  </a:schemeClr>
                </a:solidFill>
                <a:latin typeface="Arial" panose="020B0604020202020204" pitchFamily="34" charset="0"/>
                <a:cs typeface="Arial" panose="020B0604020202020204" pitchFamily="34" charset="0"/>
              </a:rPr>
              <a:t>Lindley BESS Project 100MW/200MWh</a:t>
            </a:r>
            <a:endParaRPr lang="en-US"/>
          </a:p>
        </p:txBody>
      </p:sp>
    </p:spTree>
    <p:extLst>
      <p:ext uri="{BB962C8B-B14F-4D97-AF65-F5344CB8AC3E}">
        <p14:creationId xmlns:p14="http://schemas.microsoft.com/office/powerpoint/2010/main" val="234323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2DD5660-E419-7839-D4B2-521C9D37452C}"/>
              </a:ext>
            </a:extLst>
          </p:cNvPr>
          <p:cNvPicPr>
            <a:picLocks noChangeAspect="1"/>
          </p:cNvPicPr>
          <p:nvPr/>
        </p:nvPicPr>
        <p:blipFill>
          <a:blip r:embed="rId3"/>
          <a:stretch>
            <a:fillRect/>
          </a:stretch>
        </p:blipFill>
        <p:spPr>
          <a:xfrm>
            <a:off x="473189" y="1955855"/>
            <a:ext cx="4863686" cy="4458111"/>
          </a:xfrm>
          <a:prstGeom prst="rect">
            <a:avLst/>
          </a:prstGeom>
        </p:spPr>
      </p:pic>
      <p:sp>
        <p:nvSpPr>
          <p:cNvPr id="2" name="Title 1">
            <a:extLst>
              <a:ext uri="{FF2B5EF4-FFF2-40B4-BE49-F238E27FC236}">
                <a16:creationId xmlns:a16="http://schemas.microsoft.com/office/drawing/2014/main" id="{C19E9525-C3A9-AFC9-350B-C1389DCAB87A}"/>
              </a:ext>
            </a:extLst>
          </p:cNvPr>
          <p:cNvSpPr>
            <a:spLocks noGrp="1"/>
          </p:cNvSpPr>
          <p:nvPr>
            <p:ph type="ctrTitle"/>
          </p:nvPr>
        </p:nvSpPr>
        <p:spPr/>
        <p:txBody>
          <a:bodyPr/>
          <a:lstStyle/>
          <a:p>
            <a:r>
              <a:rPr lang="en-AU"/>
              <a:t>Holloway </a:t>
            </a:r>
            <a:r>
              <a:rPr lang="en-US" altLang="zh-CN"/>
              <a:t>BESS Project</a:t>
            </a:r>
            <a:r>
              <a:rPr lang="en-AU"/>
              <a:t>– 400MW/800MWh</a:t>
            </a:r>
          </a:p>
        </p:txBody>
      </p:sp>
      <p:graphicFrame>
        <p:nvGraphicFramePr>
          <p:cNvPr id="5" name="Table 5">
            <a:extLst>
              <a:ext uri="{FF2B5EF4-FFF2-40B4-BE49-F238E27FC236}">
                <a16:creationId xmlns:a16="http://schemas.microsoft.com/office/drawing/2014/main" id="{98D6145D-244C-56C2-95DB-B19FA18EBE05}"/>
              </a:ext>
            </a:extLst>
          </p:cNvPr>
          <p:cNvGraphicFramePr>
            <a:graphicFrameLocks noGrp="1"/>
          </p:cNvGraphicFramePr>
          <p:nvPr>
            <p:ph type="tbl" sz="quarter" idx="14"/>
            <p:extLst>
              <p:ext uri="{D42A27DB-BD31-4B8C-83A1-F6EECF244321}">
                <p14:modId xmlns:p14="http://schemas.microsoft.com/office/powerpoint/2010/main" val="330682930"/>
              </p:ext>
            </p:extLst>
          </p:nvPr>
        </p:nvGraphicFramePr>
        <p:xfrm>
          <a:off x="5649751" y="1759950"/>
          <a:ext cx="6506313" cy="4470751"/>
        </p:xfrm>
        <a:graphic>
          <a:graphicData uri="http://schemas.openxmlformats.org/drawingml/2006/table">
            <a:tbl>
              <a:tblPr firstRow="1" bandRow="1">
                <a:tableStyleId>{5C22544A-7EE6-4342-B048-85BDC9FD1C3A}</a:tableStyleId>
              </a:tblPr>
              <a:tblGrid>
                <a:gridCol w="296710">
                  <a:extLst>
                    <a:ext uri="{9D8B030D-6E8A-4147-A177-3AD203B41FA5}">
                      <a16:colId xmlns:a16="http://schemas.microsoft.com/office/drawing/2014/main" val="3782102009"/>
                    </a:ext>
                  </a:extLst>
                </a:gridCol>
                <a:gridCol w="1296945">
                  <a:extLst>
                    <a:ext uri="{9D8B030D-6E8A-4147-A177-3AD203B41FA5}">
                      <a16:colId xmlns:a16="http://schemas.microsoft.com/office/drawing/2014/main" val="3167905893"/>
                    </a:ext>
                  </a:extLst>
                </a:gridCol>
                <a:gridCol w="4912658">
                  <a:extLst>
                    <a:ext uri="{9D8B030D-6E8A-4147-A177-3AD203B41FA5}">
                      <a16:colId xmlns:a16="http://schemas.microsoft.com/office/drawing/2014/main" val="1082629231"/>
                    </a:ext>
                  </a:extLst>
                </a:gridCol>
              </a:tblGrid>
              <a:tr h="305458">
                <a:tc rowSpan="2">
                  <a:txBody>
                    <a:bodyPr/>
                    <a:lstStyle/>
                    <a:p>
                      <a:pPr marL="0" algn="ctr"/>
                      <a:r>
                        <a:rPr lang="en-AU" sz="1200">
                          <a:solidFill>
                            <a:schemeClr val="bg1"/>
                          </a:solidFill>
                          <a:latin typeface="Arial" panose="020B0604020202020204" pitchFamily="34" charset="0"/>
                          <a:cs typeface="Arial" panose="020B0604020202020204" pitchFamily="34" charset="0"/>
                        </a:rPr>
                        <a:t>Asset</a:t>
                      </a:r>
                    </a:p>
                  </a:txBody>
                  <a:tcPr vert="vert270" anchor="ctr">
                    <a:lnR w="12700" cap="flat" cmpd="sng" algn="ctr">
                      <a:solidFill>
                        <a:schemeClr val="bg1"/>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rgbClr val="2AC0D1"/>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Location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US" sz="1250" b="0">
                          <a:solidFill>
                            <a:schemeClr val="tx1">
                              <a:lumMod val="50000"/>
                              <a:lumOff val="50000"/>
                            </a:schemeClr>
                          </a:solidFill>
                          <a:latin typeface="Arial" panose="020B0604020202020204" pitchFamily="34" charset="0"/>
                          <a:cs typeface="Arial" panose="020B0604020202020204" pitchFamily="34" charset="0"/>
                        </a:rPr>
                        <a:t>Located ~500m southwest of Armidale Substation, NSW</a:t>
                      </a:r>
                    </a:p>
                  </a:txBody>
                  <a:tcPr anchor="ctr">
                    <a:lnL w="12700" cap="flat" cmpd="sng" algn="ctr">
                      <a:solidFill>
                        <a:schemeClr val="bg1"/>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79527659"/>
                  </a:ext>
                </a:extLst>
              </a:tr>
              <a:tr h="1235053">
                <a:tc vMerge="1">
                  <a:txBody>
                    <a:bodyPr/>
                    <a:lstStyle/>
                    <a:p>
                      <a:pPr marL="360000"/>
                      <a:endParaRPr lang="en-AU" sz="1200">
                        <a:solidFill>
                          <a:schemeClr val="tx1">
                            <a:lumMod val="50000"/>
                            <a:lumOff val="50000"/>
                          </a:schemeClr>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AC0D1"/>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AU" sz="1250" b="0">
                          <a:solidFill>
                            <a:srgbClr val="FF0000"/>
                          </a:solidFill>
                          <a:latin typeface="Arial" panose="020B0604020202020204" pitchFamily="34" charset="0"/>
                          <a:cs typeface="Arial" panose="020B0604020202020204" pitchFamily="34" charset="0"/>
                        </a:rPr>
                        <a:t>Holloway </a:t>
                      </a:r>
                      <a:r>
                        <a:rPr lang="en-AU" altLang="zh-CN" sz="1250" b="0">
                          <a:solidFill>
                            <a:srgbClr val="FF0000"/>
                          </a:solidFill>
                          <a:latin typeface="Arial" panose="020B0604020202020204" pitchFamily="34" charset="0"/>
                          <a:cs typeface="Arial" panose="020B0604020202020204" pitchFamily="34" charset="0"/>
                        </a:rPr>
                        <a:t>BESS:</a:t>
                      </a:r>
                    </a:p>
                    <a:p>
                      <a:pPr marL="0" indent="0">
                        <a:lnSpc>
                          <a:spcPct val="100000"/>
                        </a:lnSpc>
                        <a:spcBef>
                          <a:spcPts val="200"/>
                        </a:spcBef>
                        <a:spcAft>
                          <a:spcPts val="200"/>
                        </a:spcAft>
                        <a:buFont typeface="Arial" panose="020B0604020202020204" pitchFamily="34" charset="0"/>
                        <a:buNone/>
                      </a:pPr>
                      <a:r>
                        <a:rPr lang="en-AU" sz="1250" b="0">
                          <a:solidFill>
                            <a:schemeClr val="tx1">
                              <a:lumMod val="50000"/>
                              <a:lumOff val="50000"/>
                            </a:schemeClr>
                          </a:solidFill>
                          <a:latin typeface="Arial" panose="020B0604020202020204" pitchFamily="34" charset="0"/>
                          <a:cs typeface="Arial" panose="020B0604020202020204" pitchFamily="34" charset="0"/>
                        </a:rPr>
                        <a:t>                 </a:t>
                      </a:r>
                      <a:r>
                        <a:rPr lang="en-AU" sz="1250" b="0">
                          <a:solidFill>
                            <a:srgbClr val="FF0000"/>
                          </a:solidFill>
                          <a:latin typeface="Arial" panose="020B0604020202020204" pitchFamily="34" charset="0"/>
                          <a:cs typeface="Arial" panose="020B0604020202020204" pitchFamily="34" charset="0"/>
                        </a:rPr>
                        <a:t> 400MW / 800MWh BESS - POC 330kV</a:t>
                      </a:r>
                    </a:p>
                    <a:p>
                      <a:pPr marL="285750" indent="-285750">
                        <a:lnSpc>
                          <a:spcPct val="100000"/>
                        </a:lnSpc>
                        <a:spcBef>
                          <a:spcPts val="200"/>
                        </a:spcBef>
                        <a:spcAft>
                          <a:spcPts val="200"/>
                        </a:spcAft>
                        <a:buFont typeface="Arial" panose="020B0604020202020204" pitchFamily="34" charset="0"/>
                        <a:buChar char="•"/>
                      </a:pPr>
                      <a:r>
                        <a:rPr lang="en-AU" sz="1250" b="0">
                          <a:solidFill>
                            <a:schemeClr val="tx1">
                              <a:lumMod val="50000"/>
                              <a:lumOff val="50000"/>
                            </a:schemeClr>
                          </a:solidFill>
                          <a:latin typeface="Arial" panose="020B0604020202020204" pitchFamily="34" charset="0"/>
                          <a:cs typeface="Arial" panose="020B0604020202020204" pitchFamily="34" charset="0"/>
                        </a:rPr>
                        <a:t>Inverter: Power Electronic Grid Forming</a:t>
                      </a:r>
                    </a:p>
                    <a:p>
                      <a:pPr marL="285750" indent="-285750">
                        <a:lnSpc>
                          <a:spcPct val="100000"/>
                        </a:lnSpc>
                        <a:spcBef>
                          <a:spcPts val="200"/>
                        </a:spcBef>
                        <a:spcAft>
                          <a:spcPts val="200"/>
                        </a:spcAft>
                        <a:buFont typeface="Arial" panose="020B0604020202020204" pitchFamily="34" charset="0"/>
                        <a:buChar char="•"/>
                      </a:pPr>
                      <a:r>
                        <a:rPr lang="en-AU" sz="1250" b="0">
                          <a:solidFill>
                            <a:schemeClr val="tx1">
                              <a:lumMod val="50000"/>
                              <a:lumOff val="50000"/>
                            </a:schemeClr>
                          </a:solidFill>
                          <a:latin typeface="Arial" panose="020B0604020202020204" pitchFamily="34" charset="0"/>
                          <a:cs typeface="Arial" panose="020B0604020202020204" pitchFamily="34" charset="0"/>
                        </a:rPr>
                        <a:t>PPC: Power Electronic</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05934554"/>
                  </a:ext>
                </a:extLst>
              </a:tr>
              <a:tr h="111004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Advanced Development Stage</a:t>
                      </a:r>
                    </a:p>
                  </a:txBody>
                  <a:tcPr vert="vert270"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2290CA"/>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Land Secured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50" b="0">
                          <a:solidFill>
                            <a:schemeClr val="tx1">
                              <a:lumMod val="50000"/>
                              <a:lumOff val="50000"/>
                            </a:schemeClr>
                          </a:solidFill>
                          <a:latin typeface="Arial" panose="020B0604020202020204" pitchFamily="34" charset="0"/>
                          <a:cs typeface="Arial" panose="020B0604020202020204" pitchFamily="34" charset="0"/>
                        </a:rPr>
                        <a:t>land option to purchase.</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50" b="0">
                          <a:solidFill>
                            <a:schemeClr val="tx1">
                              <a:lumMod val="50000"/>
                              <a:lumOff val="50000"/>
                            </a:schemeClr>
                          </a:solidFill>
                          <a:latin typeface="Arial" panose="020B0604020202020204" pitchFamily="34" charset="0"/>
                          <a:cs typeface="Arial" panose="020B0604020202020204" pitchFamily="34" charset="0"/>
                        </a:rPr>
                        <a:t>Flat site conditions with easy traffic access.</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240409924"/>
                  </a:ext>
                </a:extLst>
              </a:tr>
              <a:tr h="949994">
                <a:tc vMerge="1">
                  <a:txBody>
                    <a:bodyPr/>
                    <a:lstStyle/>
                    <a:p>
                      <a:pPr marL="360000"/>
                      <a:endParaRPr lang="en-AU" sz="1200" b="1">
                        <a:solidFill>
                          <a:schemeClr val="tx1">
                            <a:lumMod val="50000"/>
                            <a:lumOff val="50000"/>
                          </a:schemeClr>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290C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solidFill>
                            <a:srgbClr val="29BFD0"/>
                          </a:solidFill>
                          <a:latin typeface="Arial" panose="020B0604020202020204" pitchFamily="34" charset="0"/>
                          <a:cs typeface="Arial" panose="020B0604020202020204" pitchFamily="34" charset="0"/>
                        </a:rPr>
                        <a:t>Development Approval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indent="-171450">
                        <a:lnSpc>
                          <a:spcPct val="100000"/>
                        </a:lnSpc>
                        <a:spcBef>
                          <a:spcPts val="200"/>
                        </a:spcBef>
                        <a:spcAft>
                          <a:spcPts val="200"/>
                        </a:spcAft>
                        <a:buFont typeface="Arial" panose="020B0604020202020204" pitchFamily="34" charset="0"/>
                        <a:buChar cha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Feasibility study finished.</a:t>
                      </a:r>
                    </a:p>
                    <a:p>
                      <a:pPr marL="171450" indent="-171450">
                        <a:lnSpc>
                          <a:spcPct val="100000"/>
                        </a:lnSpc>
                        <a:spcBef>
                          <a:spcPts val="200"/>
                        </a:spcBef>
                        <a:spcAft>
                          <a:spcPts val="200"/>
                        </a:spcAft>
                        <a:buFont typeface="Arial" panose="020B0604020202020204" pitchFamily="34" charset="0"/>
                        <a:buChar cha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System and Site design finished.</a:t>
                      </a:r>
                    </a:p>
                    <a:p>
                      <a:pPr marL="171450" indent="-171450">
                        <a:lnSpc>
                          <a:spcPct val="100000"/>
                        </a:lnSpc>
                        <a:spcBef>
                          <a:spcPts val="200"/>
                        </a:spcBef>
                        <a:spcAft>
                          <a:spcPts val="200"/>
                        </a:spcAft>
                        <a:buFont typeface="Arial" panose="020B0604020202020204" pitchFamily="34" charset="0"/>
                        <a:buChar cha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Development planning approval in Q2 2025.</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43390376"/>
                  </a:ext>
                </a:extLst>
              </a:tr>
              <a:tr h="870206">
                <a:tc vMerge="1">
                  <a:txBody>
                    <a:bodyPr/>
                    <a:lstStyle/>
                    <a:p>
                      <a:pPr marL="360000"/>
                      <a:endParaRPr lang="en-AU" sz="1200" b="1">
                        <a:solidFill>
                          <a:schemeClr val="tx1">
                            <a:lumMod val="50000"/>
                            <a:lumOff val="50000"/>
                          </a:schemeClr>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290CA"/>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Connection Agreement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Connection Response Enquiry Issued by </a:t>
                      </a:r>
                      <a:r>
                        <a:rPr lang="en-US" sz="1250" b="0" err="1">
                          <a:solidFill>
                            <a:schemeClr val="tx1">
                              <a:lumMod val="50000"/>
                              <a:lumOff val="50000"/>
                            </a:schemeClr>
                          </a:solidFill>
                          <a:latin typeface="Arial" panose="020B0604020202020204" pitchFamily="34" charset="0"/>
                          <a:cs typeface="Arial" panose="020B0604020202020204" pitchFamily="34" charset="0"/>
                        </a:rPr>
                        <a:t>Transgrid</a:t>
                      </a:r>
                      <a:r>
                        <a:rPr lang="en-US" sz="1250" b="0">
                          <a:solidFill>
                            <a:schemeClr val="tx1">
                              <a:lumMod val="50000"/>
                              <a:lumOff val="50000"/>
                            </a:schemeClr>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GPS Connection study progressing.</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534 Letter </a:t>
                      </a:r>
                      <a:r>
                        <a:rPr lang="en-US" altLang="zh-CN" sz="1250" b="0">
                          <a:solidFill>
                            <a:schemeClr val="tx1">
                              <a:lumMod val="50000"/>
                              <a:lumOff val="50000"/>
                            </a:schemeClr>
                          </a:solidFill>
                          <a:latin typeface="Arial" panose="020B0604020202020204" pitchFamily="34" charset="0"/>
                          <a:cs typeface="Arial" panose="020B0604020202020204" pitchFamily="34" charset="0"/>
                        </a:rPr>
                        <a:t>expected</a:t>
                      </a:r>
                      <a:r>
                        <a:rPr lang="en-US" sz="1250" b="0">
                          <a:solidFill>
                            <a:schemeClr val="tx1">
                              <a:lumMod val="50000"/>
                              <a:lumOff val="50000"/>
                            </a:schemeClr>
                          </a:solidFill>
                          <a:latin typeface="Arial" panose="020B0604020202020204" pitchFamily="34" charset="0"/>
                          <a:cs typeface="Arial" panose="020B0604020202020204" pitchFamily="34" charset="0"/>
                        </a:rPr>
                        <a:t> – Q4 2025 </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925232962"/>
                  </a:ext>
                </a:extLst>
              </a:tr>
            </a:tbl>
          </a:graphicData>
        </a:graphic>
      </p:graphicFrame>
      <p:sp>
        <p:nvSpPr>
          <p:cNvPr id="13" name="Footer Placeholder 12">
            <a:extLst>
              <a:ext uri="{FF2B5EF4-FFF2-40B4-BE49-F238E27FC236}">
                <a16:creationId xmlns:a16="http://schemas.microsoft.com/office/drawing/2014/main" id="{7C927072-6E8C-F281-16DE-283DDEF0F819}"/>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2023</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21" name="Slide Number Placeholder 20">
            <a:extLst>
              <a:ext uri="{FF2B5EF4-FFF2-40B4-BE49-F238E27FC236}">
                <a16:creationId xmlns:a16="http://schemas.microsoft.com/office/drawing/2014/main" id="{E7790591-50D2-448C-1D06-77E5A8B51AA9}"/>
              </a:ext>
            </a:extLst>
          </p:cNvPr>
          <p:cNvSpPr>
            <a:spLocks noGrp="1"/>
          </p:cNvSpPr>
          <p:nvPr>
            <p:ph type="sldNum" sz="quarter" idx="12"/>
          </p:nvPr>
        </p:nvSpPr>
        <p:spPr/>
        <p:txBody>
          <a:bodyPr/>
          <a:lstStyle/>
          <a:p>
            <a:pPr algn="ctr"/>
            <a:fld id="{F1491218-501A-4582-AB0D-AAC729C58716}" type="slidenum">
              <a:rPr lang="en-AU" smtClean="0"/>
              <a:pPr algn="ctr"/>
              <a:t>3</a:t>
            </a:fld>
            <a:endParaRPr lang="en-AU"/>
          </a:p>
        </p:txBody>
      </p:sp>
      <p:pic>
        <p:nvPicPr>
          <p:cNvPr id="8" name="Picture 7">
            <a:extLst>
              <a:ext uri="{FF2B5EF4-FFF2-40B4-BE49-F238E27FC236}">
                <a16:creationId xmlns:a16="http://schemas.microsoft.com/office/drawing/2014/main" id="{790B110D-AFA6-FEF4-F146-566B0C6A4163}"/>
              </a:ext>
            </a:extLst>
          </p:cNvPr>
          <p:cNvPicPr>
            <a:picLocks noChangeAspect="1"/>
          </p:cNvPicPr>
          <p:nvPr/>
        </p:nvPicPr>
        <p:blipFill rotWithShape="1">
          <a:blip r:embed="rId4">
            <a:alphaModFix amt="50000"/>
          </a:blip>
          <a:srcRect r="55392"/>
          <a:stretch/>
        </p:blipFill>
        <p:spPr>
          <a:xfrm rot="1101840">
            <a:off x="664289" y="3354021"/>
            <a:ext cx="1776879" cy="2764031"/>
          </a:xfrm>
          <a:prstGeom prst="rect">
            <a:avLst/>
          </a:prstGeom>
        </p:spPr>
      </p:pic>
      <p:sp>
        <p:nvSpPr>
          <p:cNvPr id="6" name="TextBox 5">
            <a:extLst>
              <a:ext uri="{FF2B5EF4-FFF2-40B4-BE49-F238E27FC236}">
                <a16:creationId xmlns:a16="http://schemas.microsoft.com/office/drawing/2014/main" id="{31293B17-CB09-CFA3-FC43-E058DAA7A19A}"/>
              </a:ext>
            </a:extLst>
          </p:cNvPr>
          <p:cNvSpPr txBox="1"/>
          <p:nvPr/>
        </p:nvSpPr>
        <p:spPr>
          <a:xfrm>
            <a:off x="473189" y="1238912"/>
            <a:ext cx="9473960" cy="307777"/>
          </a:xfrm>
          <a:prstGeom prst="rect">
            <a:avLst/>
          </a:prstGeom>
          <a:noFill/>
        </p:spPr>
        <p:txBody>
          <a:bodyPr wrap="square">
            <a:spAutoFit/>
          </a:bodyPr>
          <a:lstStyle/>
          <a:p>
            <a:r>
              <a:rPr lang="en-US" sz="1400" b="1">
                <a:solidFill>
                  <a:srgbClr val="009DD9"/>
                </a:solidFill>
                <a:latin typeface="Arial"/>
                <a:cs typeface="Arial"/>
              </a:rPr>
              <a:t>Holloway BESS connected to Armidale Terminal, expected RTB in Q4 2025, and COD in H2 2026.</a:t>
            </a:r>
            <a:endParaRPr lang="en-AU" sz="1400" b="1">
              <a:solidFill>
                <a:srgbClr val="009DD9"/>
              </a:solidFill>
              <a:latin typeface="Arial"/>
              <a:cs typeface="Arial"/>
            </a:endParaRPr>
          </a:p>
        </p:txBody>
      </p:sp>
    </p:spTree>
    <p:extLst>
      <p:ext uri="{BB962C8B-B14F-4D97-AF65-F5344CB8AC3E}">
        <p14:creationId xmlns:p14="http://schemas.microsoft.com/office/powerpoint/2010/main" val="9354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525-C3A9-AFC9-350B-C1389DCAB87A}"/>
              </a:ext>
            </a:extLst>
          </p:cNvPr>
          <p:cNvSpPr>
            <a:spLocks noGrp="1"/>
          </p:cNvSpPr>
          <p:nvPr>
            <p:ph type="ctrTitle"/>
          </p:nvPr>
        </p:nvSpPr>
        <p:spPr/>
        <p:txBody>
          <a:bodyPr/>
          <a:lstStyle/>
          <a:p>
            <a:r>
              <a:rPr lang="en-AU"/>
              <a:t>Investment Highlights</a:t>
            </a:r>
          </a:p>
        </p:txBody>
      </p:sp>
      <p:graphicFrame>
        <p:nvGraphicFramePr>
          <p:cNvPr id="5" name="Table 5">
            <a:extLst>
              <a:ext uri="{FF2B5EF4-FFF2-40B4-BE49-F238E27FC236}">
                <a16:creationId xmlns:a16="http://schemas.microsoft.com/office/drawing/2014/main" id="{98D6145D-244C-56C2-95DB-B19FA18EBE05}"/>
              </a:ext>
            </a:extLst>
          </p:cNvPr>
          <p:cNvGraphicFramePr>
            <a:graphicFrameLocks noGrp="1"/>
          </p:cNvGraphicFramePr>
          <p:nvPr>
            <p:ph type="tbl" sz="quarter" idx="14"/>
            <p:extLst>
              <p:ext uri="{D42A27DB-BD31-4B8C-83A1-F6EECF244321}">
                <p14:modId xmlns:p14="http://schemas.microsoft.com/office/powerpoint/2010/main" val="3344743937"/>
              </p:ext>
            </p:extLst>
          </p:nvPr>
        </p:nvGraphicFramePr>
        <p:xfrm>
          <a:off x="442459" y="1882685"/>
          <a:ext cx="11328627" cy="4403017"/>
        </p:xfrm>
        <a:graphic>
          <a:graphicData uri="http://schemas.openxmlformats.org/drawingml/2006/table">
            <a:tbl>
              <a:tblPr firstRow="1" bandRow="1">
                <a:tableStyleId>{5C22544A-7EE6-4342-B048-85BDC9FD1C3A}</a:tableStyleId>
              </a:tblPr>
              <a:tblGrid>
                <a:gridCol w="2271485">
                  <a:extLst>
                    <a:ext uri="{9D8B030D-6E8A-4147-A177-3AD203B41FA5}">
                      <a16:colId xmlns:a16="http://schemas.microsoft.com/office/drawing/2014/main" val="3167905893"/>
                    </a:ext>
                  </a:extLst>
                </a:gridCol>
                <a:gridCol w="9057142">
                  <a:extLst>
                    <a:ext uri="{9D8B030D-6E8A-4147-A177-3AD203B41FA5}">
                      <a16:colId xmlns:a16="http://schemas.microsoft.com/office/drawing/2014/main" val="1082629231"/>
                    </a:ext>
                  </a:extLst>
                </a:gridCol>
              </a:tblGrid>
              <a:tr h="847745">
                <a:tc>
                  <a:txBody>
                    <a:bodyPr/>
                    <a:lstStyle/>
                    <a:p>
                      <a:pPr marL="360000" marR="0" lvl="0" indent="0" algn="l" defTabSz="914400" rtl="0" eaLnBrk="1" fontAlgn="auto" latinLnBrk="0" hangingPunct="1">
                        <a:lnSpc>
                          <a:spcPct val="100000"/>
                        </a:lnSpc>
                        <a:spcBef>
                          <a:spcPts val="0"/>
                        </a:spcBef>
                        <a:spcAft>
                          <a:spcPts val="0"/>
                        </a:spcAft>
                        <a:buClrTx/>
                        <a:buSzTx/>
                        <a:buFontTx/>
                        <a:buNone/>
                        <a:tabLst/>
                        <a:defRPr/>
                      </a:pPr>
                      <a:r>
                        <a:rPr lang="en-AU" sz="1200" b="1">
                          <a:solidFill>
                            <a:schemeClr val="tx1">
                              <a:lumMod val="50000"/>
                              <a:lumOff val="50000"/>
                            </a:schemeClr>
                          </a:solidFill>
                          <a:latin typeface="Arial" panose="020B0604020202020204" pitchFamily="34" charset="0"/>
                          <a:cs typeface="Arial" panose="020B0604020202020204" pitchFamily="34" charset="0"/>
                        </a:rPr>
                        <a:t>Critical BESS Infrastructure</a:t>
                      </a:r>
                    </a:p>
                  </a:txBody>
                  <a:tcPr anchor="ctr">
                    <a:lnR w="12700" cap="flat" cmpd="sng" algn="ctr">
                      <a:solidFill>
                        <a:schemeClr val="bg1"/>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noFill/>
                  </a:tcPr>
                </a:tc>
                <a:tc>
                  <a:txBody>
                    <a:bodyPr/>
                    <a:lstStyle/>
                    <a:p>
                      <a:pPr marL="172800" marR="0" lvl="0" indent="-17280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0">
                          <a:solidFill>
                            <a:schemeClr val="tx1">
                              <a:lumMod val="50000"/>
                              <a:lumOff val="50000"/>
                            </a:schemeClr>
                          </a:solidFill>
                          <a:latin typeface="Arial" panose="020B0604020202020204" pitchFamily="34" charset="0"/>
                          <a:cs typeface="Arial" panose="020B0604020202020204" pitchFamily="34" charset="0"/>
                        </a:rPr>
                        <a:t>As the Australian energy system undergoes rapid transformation, Battery Energy Storage Systems (BESS) will play a crucial role in securing the electricity grid supply.</a:t>
                      </a:r>
                      <a:endParaRPr lang="en-AU" sz="1200" b="0">
                        <a:solidFill>
                          <a:schemeClr val="tx1">
                            <a:lumMod val="50000"/>
                            <a:lumOff val="50000"/>
                          </a:schemeClr>
                        </a:solidFill>
                        <a:latin typeface="Arial" panose="020B0604020202020204" pitchFamily="34" charset="0"/>
                        <a:cs typeface="Arial" panose="020B0604020202020204" pitchFamily="34" charset="0"/>
                      </a:endParaRPr>
                    </a:p>
                    <a:p>
                      <a:pPr marL="172800" indent="-172800">
                        <a:lnSpc>
                          <a:spcPct val="100000"/>
                        </a:lnSpc>
                        <a:spcBef>
                          <a:spcPts val="200"/>
                        </a:spcBef>
                        <a:spcAft>
                          <a:spcPts val="200"/>
                        </a:spcAft>
                        <a:buFont typeface="Arial" panose="020B0604020202020204" pitchFamily="34" charset="0"/>
                        <a:buChar char="•"/>
                      </a:pPr>
                      <a:r>
                        <a:rPr lang="en-US" sz="1200" b="0" kern="1200">
                          <a:solidFill>
                            <a:schemeClr val="tx1">
                              <a:lumMod val="50000"/>
                              <a:lumOff val="50000"/>
                            </a:schemeClr>
                          </a:solidFill>
                          <a:latin typeface="Arial" panose="020B0604020202020204" pitchFamily="34" charset="0"/>
                          <a:ea typeface="+mn-ea"/>
                          <a:cs typeface="Arial" panose="020B0604020202020204" pitchFamily="34" charset="0"/>
                        </a:rPr>
                        <a:t>Lindley BESS with its 100MW/200MWh-upwards offers multiple revenue streams across Energy Arbitrage and the Frequency Control  Ancillary Service (FCAS) markets.</a:t>
                      </a:r>
                    </a:p>
                    <a:p>
                      <a:pPr marL="172800" indent="-172800">
                        <a:lnSpc>
                          <a:spcPct val="100000"/>
                        </a:lnSpc>
                        <a:spcBef>
                          <a:spcPts val="200"/>
                        </a:spcBef>
                        <a:spcAft>
                          <a:spcPts val="200"/>
                        </a:spcAft>
                        <a:buFont typeface="Arial" panose="020B0604020202020204" pitchFamily="34" charset="0"/>
                        <a:buChar char="•"/>
                      </a:pPr>
                      <a:r>
                        <a:rPr lang="en-US" sz="1200" b="0" kern="1200">
                          <a:solidFill>
                            <a:schemeClr val="tx1">
                              <a:lumMod val="50000"/>
                              <a:lumOff val="50000"/>
                            </a:schemeClr>
                          </a:solidFill>
                          <a:latin typeface="Arial" panose="020B0604020202020204" pitchFamily="34" charset="0"/>
                          <a:ea typeface="+mn-ea"/>
                          <a:cs typeface="Arial" panose="020B0604020202020204" pitchFamily="34" charset="0"/>
                        </a:rPr>
                        <a:t>The Connection Application was submitted under the old National Electricity Rules. This allows for a saving of approximately $1m per annum under the System Strength Charge (SSC).</a:t>
                      </a:r>
                    </a:p>
                  </a:txBody>
                  <a:tcPr anchor="ctr">
                    <a:lnL w="12700" cap="flat" cmpd="sng" algn="ctr">
                      <a:solidFill>
                        <a:schemeClr val="bg1"/>
                      </a:solidFill>
                      <a:prstDash val="solid"/>
                      <a:round/>
                      <a:headEnd type="none" w="med" len="med"/>
                      <a:tailEnd type="none" w="med" len="med"/>
                    </a:lnL>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79527659"/>
                  </a:ext>
                </a:extLst>
              </a:tr>
              <a:tr h="754984">
                <a:tc>
                  <a:txBody>
                    <a:bodyPr/>
                    <a:lstStyle/>
                    <a:p>
                      <a:pPr marL="360000"/>
                      <a:r>
                        <a:rPr lang="en-AU" sz="1200" b="1">
                          <a:solidFill>
                            <a:schemeClr val="tx1">
                              <a:lumMod val="50000"/>
                              <a:lumOff val="50000"/>
                            </a:schemeClr>
                          </a:solidFill>
                          <a:latin typeface="Arial" panose="020B0604020202020204" pitchFamily="34" charset="0"/>
                          <a:cs typeface="Arial" panose="020B0604020202020204" pitchFamily="34" charset="0"/>
                        </a:rPr>
                        <a:t>Strategic Location</a:t>
                      </a:r>
                    </a:p>
                    <a:p>
                      <a:pPr marL="360000"/>
                      <a:r>
                        <a:rPr lang="en-AU" sz="1200" b="1">
                          <a:solidFill>
                            <a:schemeClr val="tx1">
                              <a:lumMod val="50000"/>
                              <a:lumOff val="50000"/>
                            </a:schemeClr>
                          </a:solidFill>
                          <a:latin typeface="Arial" panose="020B0604020202020204" pitchFamily="34" charset="0"/>
                          <a:cs typeface="Arial" panose="020B0604020202020204" pitchFamily="34" charset="0"/>
                        </a:rPr>
                        <a:t>132kV Grid Connection</a:t>
                      </a: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0">
                          <a:solidFill>
                            <a:schemeClr val="tx1">
                              <a:lumMod val="50000"/>
                              <a:lumOff val="50000"/>
                            </a:schemeClr>
                          </a:solidFill>
                          <a:latin typeface="Arial" panose="020B0604020202020204" pitchFamily="34" charset="0"/>
                          <a:cs typeface="Arial" panose="020B0604020202020204" pitchFamily="34" charset="0"/>
                        </a:rPr>
                        <a:t>Lindley BESS is connected to the 132kV Transmission Line</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0">
                          <a:solidFill>
                            <a:schemeClr val="tx1">
                              <a:lumMod val="50000"/>
                              <a:lumOff val="50000"/>
                            </a:schemeClr>
                          </a:solidFill>
                          <a:latin typeface="Arial" panose="020B0604020202020204" pitchFamily="34" charset="0"/>
                          <a:cs typeface="Arial" panose="020B0604020202020204" pitchFamily="34" charset="0"/>
                        </a:rPr>
                        <a:t>Aurora forecasts MLFs to remain robust between 0.95-1 (Ave 0.98) as more renewables continue to be delivered in the region.</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0">
                          <a:solidFill>
                            <a:schemeClr val="tx1">
                              <a:lumMod val="50000"/>
                              <a:lumOff val="50000"/>
                            </a:schemeClr>
                          </a:solidFill>
                          <a:latin typeface="Arial" panose="020B0604020202020204" pitchFamily="34" charset="0"/>
                          <a:cs typeface="Arial" panose="020B0604020202020204" pitchFamily="34" charset="0"/>
                        </a:rPr>
                        <a:t>High quality of wind and solar resource with on-site water supply. </a:t>
                      </a:r>
                      <a:endParaRPr lang="en-AU" sz="1200" b="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240409924"/>
                  </a:ext>
                </a:extLst>
              </a:tr>
              <a:tr h="847745">
                <a:tc>
                  <a:txBody>
                    <a:bodyPr/>
                    <a:lstStyle/>
                    <a:p>
                      <a:pPr marL="360000"/>
                      <a:r>
                        <a:rPr lang="en-AU" sz="1200" b="1">
                          <a:solidFill>
                            <a:schemeClr val="tx1">
                              <a:lumMod val="50000"/>
                              <a:lumOff val="50000"/>
                            </a:schemeClr>
                          </a:solidFill>
                          <a:latin typeface="Arial" panose="020B0604020202020204" pitchFamily="34" charset="0"/>
                          <a:cs typeface="Arial" panose="020B0604020202020204" pitchFamily="34" charset="0"/>
                        </a:rPr>
                        <a:t>Stage 1: Advanced Development Status</a:t>
                      </a: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indent="-171450">
                        <a:lnSpc>
                          <a:spcPct val="100000"/>
                        </a:lnSpc>
                        <a:spcBef>
                          <a:spcPts val="200"/>
                        </a:spcBef>
                        <a:spcAft>
                          <a:spcPts val="200"/>
                        </a:spcAft>
                        <a:buFont typeface="Arial" panose="020B0604020202020204" pitchFamily="34" charset="0"/>
                        <a:buChar char="•"/>
                      </a:pPr>
                      <a:r>
                        <a:rPr lang="en-US" sz="1200" b="0">
                          <a:solidFill>
                            <a:schemeClr val="tx1">
                              <a:lumMod val="50000"/>
                              <a:lumOff val="50000"/>
                            </a:schemeClr>
                          </a:solidFill>
                          <a:latin typeface="Arial" panose="020B0604020202020204" pitchFamily="34" charset="0"/>
                          <a:cs typeface="Arial" panose="020B0604020202020204" pitchFamily="34" charset="0"/>
                        </a:rPr>
                        <a:t>Lindley BESS development approvals have been secured and 5.3.4A letter of connection approval has been at</a:t>
                      </a:r>
                      <a:r>
                        <a:rPr lang="en-US" altLang="zh-CN" sz="1200" b="0">
                          <a:solidFill>
                            <a:schemeClr val="tx1">
                              <a:lumMod val="50000"/>
                              <a:lumOff val="50000"/>
                            </a:schemeClr>
                          </a:solidFill>
                          <a:latin typeface="Arial" panose="020B0604020202020204" pitchFamily="34" charset="0"/>
                          <a:cs typeface="Arial" panose="020B0604020202020204" pitchFamily="34" charset="0"/>
                        </a:rPr>
                        <a:t>tained</a:t>
                      </a:r>
                      <a:r>
                        <a:rPr lang="en-US" sz="1200" b="0">
                          <a:solidFill>
                            <a:schemeClr val="tx1">
                              <a:lumMod val="50000"/>
                              <a:lumOff val="50000"/>
                            </a:schemeClr>
                          </a:solidFill>
                          <a:latin typeface="Arial" panose="020B0604020202020204" pitchFamily="34" charset="0"/>
                          <a:cs typeface="Arial" panose="020B0604020202020204" pitchFamily="34" charset="0"/>
                        </a:rPr>
                        <a:t>.</a:t>
                      </a:r>
                    </a:p>
                    <a:p>
                      <a:pPr marL="171450" indent="-171450">
                        <a:lnSpc>
                          <a:spcPct val="100000"/>
                        </a:lnSpc>
                        <a:spcBef>
                          <a:spcPts val="200"/>
                        </a:spcBef>
                        <a:spcAft>
                          <a:spcPts val="200"/>
                        </a:spcAft>
                        <a:buFont typeface="Arial" panose="020B0604020202020204" pitchFamily="34" charset="0"/>
                        <a:buChar char="•"/>
                      </a:pPr>
                      <a:r>
                        <a:rPr lang="en-US" sz="1200" b="0">
                          <a:solidFill>
                            <a:schemeClr val="tx1">
                              <a:lumMod val="50000"/>
                              <a:lumOff val="50000"/>
                            </a:schemeClr>
                          </a:solidFill>
                          <a:latin typeface="Arial" panose="020B0604020202020204" pitchFamily="34" charset="0"/>
                          <a:cs typeface="Arial" panose="020B0604020202020204" pitchFamily="34" charset="0"/>
                        </a:rPr>
                        <a:t>Senior debt is to provide 50-60% of the project financing with 2% margin on top of base rate over a 10-12yr period.</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00" b="0">
                          <a:solidFill>
                            <a:schemeClr val="tx1">
                              <a:lumMod val="50000"/>
                              <a:lumOff val="50000"/>
                            </a:schemeClr>
                          </a:solidFill>
                          <a:latin typeface="Arial" panose="020B0604020202020204" pitchFamily="34" charset="0"/>
                          <a:cs typeface="Arial" panose="020B0604020202020204" pitchFamily="34" charset="0"/>
                        </a:rPr>
                        <a:t>SynCo has in-house technical and connection capability to continue supporting the project.</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436119237"/>
                  </a:ext>
                </a:extLst>
              </a:tr>
              <a:tr h="754984">
                <a:tc>
                  <a:txBody>
                    <a:bodyPr/>
                    <a:lstStyle/>
                    <a:p>
                      <a:pPr marL="360000"/>
                      <a:r>
                        <a:rPr lang="en-AU" sz="1200" b="1">
                          <a:solidFill>
                            <a:schemeClr val="tx1">
                              <a:lumMod val="50000"/>
                              <a:lumOff val="50000"/>
                            </a:schemeClr>
                          </a:solidFill>
                          <a:latin typeface="Arial" panose="020B0604020202020204" pitchFamily="34" charset="0"/>
                          <a:cs typeface="Arial" panose="020B0604020202020204" pitchFamily="34" charset="0"/>
                        </a:rPr>
                        <a:t>Stage 2 Opportunity</a:t>
                      </a: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00" b="0">
                          <a:solidFill>
                            <a:schemeClr val="tx1">
                              <a:lumMod val="50000"/>
                              <a:lumOff val="50000"/>
                            </a:schemeClr>
                          </a:solidFill>
                          <a:latin typeface="Arial" panose="020B0604020202020204" pitchFamily="34" charset="0"/>
                          <a:cs typeface="Arial" panose="020B0604020202020204" pitchFamily="34" charset="0"/>
                        </a:rPr>
                        <a:t>SynCo is flexible to retain ownership or sell the development rights over Stage 2</a:t>
                      </a:r>
                      <a:r>
                        <a:rPr lang="en-US" sz="1200" b="0">
                          <a:solidFill>
                            <a:schemeClr val="tx1">
                              <a:lumMod val="50000"/>
                              <a:lumOff val="50000"/>
                            </a:schemeClr>
                          </a:solidFill>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0">
                          <a:solidFill>
                            <a:schemeClr val="tx1">
                              <a:lumMod val="50000"/>
                              <a:lumOff val="50000"/>
                            </a:schemeClr>
                          </a:solidFill>
                          <a:latin typeface="Arial" panose="020B0604020202020204" pitchFamily="34" charset="0"/>
                          <a:cs typeface="Arial" panose="020B0604020202020204" pitchFamily="34" charset="0"/>
                        </a:rPr>
                        <a:t>This process would have </a:t>
                      </a:r>
                      <a:r>
                        <a:rPr lang="en-US" sz="1200" b="0" u="none">
                          <a:solidFill>
                            <a:schemeClr val="tx1">
                              <a:lumMod val="50000"/>
                              <a:lumOff val="50000"/>
                            </a:schemeClr>
                          </a:solidFill>
                          <a:latin typeface="Arial" panose="020B0604020202020204" pitchFamily="34" charset="0"/>
                          <a:cs typeface="Arial" panose="020B0604020202020204" pitchFamily="34" charset="0"/>
                        </a:rPr>
                        <a:t>no conflict of interest over the operations of Stage 1.</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43390376"/>
                  </a:ext>
                </a:extLst>
              </a:tr>
              <a:tr h="754984">
                <a:tc>
                  <a:txBody>
                    <a:bodyPr/>
                    <a:lstStyle/>
                    <a:p>
                      <a:pPr marL="360000"/>
                      <a:r>
                        <a:rPr lang="en-AU" sz="1200" b="1">
                          <a:solidFill>
                            <a:schemeClr val="tx1">
                              <a:lumMod val="50000"/>
                              <a:lumOff val="50000"/>
                            </a:schemeClr>
                          </a:solidFill>
                          <a:latin typeface="Arial" panose="020B0604020202020204" pitchFamily="34" charset="0"/>
                          <a:cs typeface="Arial" panose="020B0604020202020204" pitchFamily="34" charset="0"/>
                        </a:rPr>
                        <a:t>Hydrogen &amp; Other Opportunities</a:t>
                      </a: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00" b="0">
                          <a:solidFill>
                            <a:schemeClr val="tx1">
                              <a:lumMod val="50000"/>
                              <a:lumOff val="50000"/>
                            </a:schemeClr>
                          </a:solidFill>
                          <a:latin typeface="Arial" panose="020B0604020202020204" pitchFamily="34" charset="0"/>
                          <a:cs typeface="Arial" panose="020B0604020202020204" pitchFamily="34" charset="0"/>
                        </a:rPr>
                        <a:t>Excess land of 180ha to be retained for further development opportunities.</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00" b="0">
                          <a:solidFill>
                            <a:schemeClr val="tx1">
                              <a:lumMod val="50000"/>
                              <a:lumOff val="50000"/>
                            </a:schemeClr>
                          </a:solidFill>
                          <a:latin typeface="Arial" panose="020B0604020202020204" pitchFamily="34" charset="0"/>
                          <a:cs typeface="Arial" panose="020B0604020202020204" pitchFamily="34" charset="0"/>
                        </a:rPr>
                        <a:t>The site is located near a water pipeline which offers a strategic opportunity to develop a green hydrogen hub.</a:t>
                      </a:r>
                    </a:p>
                  </a:txBody>
                  <a:tcPr anchor="ctr">
                    <a:lnL w="12700" cap="flat" cmpd="sng" algn="ctr">
                      <a:solidFill>
                        <a:schemeClr val="bg1"/>
                      </a:solidFill>
                      <a:prstDash val="solid"/>
                      <a:round/>
                      <a:headEnd type="none" w="med" len="med"/>
                      <a:tailEnd type="none" w="med" len="med"/>
                    </a:lnL>
                    <a:lnT w="12700" cap="flat" cmpd="sng" algn="ctr">
                      <a:solidFill>
                        <a:schemeClr val="bg2">
                          <a:lumMod val="75000"/>
                        </a:schemeClr>
                      </a:solidFill>
                      <a:prstDash val="solid"/>
                      <a:round/>
                      <a:headEnd type="none" w="med" len="med"/>
                      <a:tailEnd type="none" w="med" len="med"/>
                    </a:lnT>
                    <a:noFill/>
                  </a:tcPr>
                </a:tc>
                <a:extLst>
                  <a:ext uri="{0D108BD9-81ED-4DB2-BD59-A6C34878D82A}">
                    <a16:rowId xmlns:a16="http://schemas.microsoft.com/office/drawing/2014/main" val="409172456"/>
                  </a:ext>
                </a:extLst>
              </a:tr>
            </a:tbl>
          </a:graphicData>
        </a:graphic>
      </p:graphicFrame>
      <p:sp>
        <p:nvSpPr>
          <p:cNvPr id="16" name="Oval 15">
            <a:extLst>
              <a:ext uri="{FF2B5EF4-FFF2-40B4-BE49-F238E27FC236}">
                <a16:creationId xmlns:a16="http://schemas.microsoft.com/office/drawing/2014/main" id="{D3FBBB07-EA5B-337E-27C7-984D62F633A5}"/>
              </a:ext>
            </a:extLst>
          </p:cNvPr>
          <p:cNvSpPr/>
          <p:nvPr/>
        </p:nvSpPr>
        <p:spPr>
          <a:xfrm>
            <a:off x="494703" y="2378936"/>
            <a:ext cx="292755" cy="292755"/>
          </a:xfrm>
          <a:prstGeom prst="ellipse">
            <a:avLst/>
          </a:prstGeom>
          <a:solidFill>
            <a:srgbClr val="2AC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latin typeface="Arial" panose="020B0604020202020204" pitchFamily="34" charset="0"/>
                <a:cs typeface="Arial" panose="020B0604020202020204" pitchFamily="34" charset="0"/>
              </a:rPr>
              <a:t>1</a:t>
            </a:r>
          </a:p>
        </p:txBody>
      </p:sp>
      <p:sp>
        <p:nvSpPr>
          <p:cNvPr id="17" name="Oval 16">
            <a:extLst>
              <a:ext uri="{FF2B5EF4-FFF2-40B4-BE49-F238E27FC236}">
                <a16:creationId xmlns:a16="http://schemas.microsoft.com/office/drawing/2014/main" id="{41E0A750-7B1E-46C8-2151-639939928970}"/>
              </a:ext>
            </a:extLst>
          </p:cNvPr>
          <p:cNvSpPr/>
          <p:nvPr/>
        </p:nvSpPr>
        <p:spPr>
          <a:xfrm>
            <a:off x="494702" y="3374192"/>
            <a:ext cx="292755" cy="292755"/>
          </a:xfrm>
          <a:prstGeom prst="ellipse">
            <a:avLst/>
          </a:prstGeom>
          <a:solidFill>
            <a:srgbClr val="2AC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latin typeface="Arial" panose="020B0604020202020204" pitchFamily="34" charset="0"/>
                <a:cs typeface="Arial" panose="020B0604020202020204" pitchFamily="34" charset="0"/>
              </a:rPr>
              <a:t>2</a:t>
            </a:r>
          </a:p>
        </p:txBody>
      </p:sp>
      <p:sp>
        <p:nvSpPr>
          <p:cNvPr id="18" name="Oval 17">
            <a:extLst>
              <a:ext uri="{FF2B5EF4-FFF2-40B4-BE49-F238E27FC236}">
                <a16:creationId xmlns:a16="http://schemas.microsoft.com/office/drawing/2014/main" id="{4862884D-D345-D91E-8CDE-78AEB5816955}"/>
              </a:ext>
            </a:extLst>
          </p:cNvPr>
          <p:cNvSpPr/>
          <p:nvPr/>
        </p:nvSpPr>
        <p:spPr>
          <a:xfrm>
            <a:off x="494701" y="4197042"/>
            <a:ext cx="292755" cy="292755"/>
          </a:xfrm>
          <a:prstGeom prst="ellipse">
            <a:avLst/>
          </a:prstGeom>
          <a:solidFill>
            <a:srgbClr val="2AC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latin typeface="Arial" panose="020B0604020202020204" pitchFamily="34" charset="0"/>
                <a:cs typeface="Arial" panose="020B0604020202020204" pitchFamily="34" charset="0"/>
              </a:rPr>
              <a:t>3</a:t>
            </a:r>
          </a:p>
        </p:txBody>
      </p:sp>
      <p:sp>
        <p:nvSpPr>
          <p:cNvPr id="19" name="Oval 18">
            <a:extLst>
              <a:ext uri="{FF2B5EF4-FFF2-40B4-BE49-F238E27FC236}">
                <a16:creationId xmlns:a16="http://schemas.microsoft.com/office/drawing/2014/main" id="{ED6F3CF1-BCB5-A428-7F46-98E79D72FCCE}"/>
              </a:ext>
            </a:extLst>
          </p:cNvPr>
          <p:cNvSpPr/>
          <p:nvPr/>
        </p:nvSpPr>
        <p:spPr>
          <a:xfrm>
            <a:off x="494701" y="5003765"/>
            <a:ext cx="292755" cy="292755"/>
          </a:xfrm>
          <a:prstGeom prst="ellipse">
            <a:avLst/>
          </a:prstGeom>
          <a:solidFill>
            <a:srgbClr val="2AC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latin typeface="Arial" panose="020B0604020202020204" pitchFamily="34" charset="0"/>
                <a:cs typeface="Arial" panose="020B0604020202020204" pitchFamily="34" charset="0"/>
              </a:rPr>
              <a:t>4</a:t>
            </a:r>
          </a:p>
        </p:txBody>
      </p:sp>
      <p:sp>
        <p:nvSpPr>
          <p:cNvPr id="20" name="Oval 19">
            <a:extLst>
              <a:ext uri="{FF2B5EF4-FFF2-40B4-BE49-F238E27FC236}">
                <a16:creationId xmlns:a16="http://schemas.microsoft.com/office/drawing/2014/main" id="{6D8C2B56-D6A7-D1CD-6DAA-E106895C5655}"/>
              </a:ext>
            </a:extLst>
          </p:cNvPr>
          <p:cNvSpPr/>
          <p:nvPr/>
        </p:nvSpPr>
        <p:spPr>
          <a:xfrm>
            <a:off x="494704" y="5751408"/>
            <a:ext cx="292755" cy="292755"/>
          </a:xfrm>
          <a:prstGeom prst="ellipse">
            <a:avLst/>
          </a:prstGeom>
          <a:solidFill>
            <a:srgbClr val="2AC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latin typeface="Arial" panose="020B0604020202020204" pitchFamily="34" charset="0"/>
                <a:cs typeface="Arial" panose="020B0604020202020204" pitchFamily="34" charset="0"/>
              </a:rPr>
              <a:t>5</a:t>
            </a:r>
          </a:p>
        </p:txBody>
      </p:sp>
      <p:sp>
        <p:nvSpPr>
          <p:cNvPr id="45" name="Footer Placeholder 44">
            <a:extLst>
              <a:ext uri="{FF2B5EF4-FFF2-40B4-BE49-F238E27FC236}">
                <a16:creationId xmlns:a16="http://schemas.microsoft.com/office/drawing/2014/main" id="{22AF6BDD-D623-5DD6-4213-762C618BC8F5}"/>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46" name="Slide Number Placeholder 45">
            <a:extLst>
              <a:ext uri="{FF2B5EF4-FFF2-40B4-BE49-F238E27FC236}">
                <a16:creationId xmlns:a16="http://schemas.microsoft.com/office/drawing/2014/main" id="{CE96F3A1-3138-4F8C-6227-59D87BB1108F}"/>
              </a:ext>
            </a:extLst>
          </p:cNvPr>
          <p:cNvSpPr>
            <a:spLocks noGrp="1"/>
          </p:cNvSpPr>
          <p:nvPr>
            <p:ph type="sldNum" sz="quarter" idx="12"/>
          </p:nvPr>
        </p:nvSpPr>
        <p:spPr/>
        <p:txBody>
          <a:bodyPr/>
          <a:lstStyle/>
          <a:p>
            <a:pPr algn="ctr"/>
            <a:fld id="{F1491218-501A-4582-AB0D-AAC729C58716}" type="slidenum">
              <a:rPr lang="en-AU" smtClean="0"/>
              <a:pPr algn="ctr"/>
              <a:t>4</a:t>
            </a:fld>
            <a:endParaRPr lang="en-AU"/>
          </a:p>
        </p:txBody>
      </p:sp>
    </p:spTree>
    <p:extLst>
      <p:ext uri="{BB962C8B-B14F-4D97-AF65-F5344CB8AC3E}">
        <p14:creationId xmlns:p14="http://schemas.microsoft.com/office/powerpoint/2010/main" val="199271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3F14-1076-AF46-F196-8AE333659EFE}"/>
              </a:ext>
            </a:extLst>
          </p:cNvPr>
          <p:cNvSpPr>
            <a:spLocks noGrp="1"/>
          </p:cNvSpPr>
          <p:nvPr>
            <p:ph type="title"/>
          </p:nvPr>
        </p:nvSpPr>
        <p:spPr/>
        <p:txBody>
          <a:bodyPr/>
          <a:lstStyle/>
          <a:p>
            <a:r>
              <a:rPr lang="en-AU"/>
              <a:t>Project Overview</a:t>
            </a:r>
          </a:p>
        </p:txBody>
      </p:sp>
      <p:sp>
        <p:nvSpPr>
          <p:cNvPr id="3" name="Text Placeholder 2">
            <a:extLst>
              <a:ext uri="{FF2B5EF4-FFF2-40B4-BE49-F238E27FC236}">
                <a16:creationId xmlns:a16="http://schemas.microsoft.com/office/drawing/2014/main" id="{050C2B22-B907-C2E3-1E75-30DBA7ACD652}"/>
              </a:ext>
            </a:extLst>
          </p:cNvPr>
          <p:cNvSpPr>
            <a:spLocks noGrp="1"/>
          </p:cNvSpPr>
          <p:nvPr>
            <p:ph type="body" sz="quarter" idx="10"/>
          </p:nvPr>
        </p:nvSpPr>
        <p:spPr/>
        <p:txBody>
          <a:bodyPr/>
          <a:lstStyle/>
          <a:p>
            <a:r>
              <a:rPr lang="en-US" sz="1800">
                <a:solidFill>
                  <a:schemeClr val="tx1">
                    <a:lumMod val="50000"/>
                    <a:lumOff val="50000"/>
                  </a:schemeClr>
                </a:solidFill>
                <a:latin typeface="Arial" panose="020B0604020202020204" pitchFamily="34" charset="0"/>
                <a:cs typeface="Arial" panose="020B0604020202020204" pitchFamily="34" charset="0"/>
              </a:rPr>
              <a:t>Lindley BESS Project 100MW/200MWh</a:t>
            </a:r>
            <a:endParaRPr lang="en-US"/>
          </a:p>
        </p:txBody>
      </p:sp>
    </p:spTree>
    <p:extLst>
      <p:ext uri="{BB962C8B-B14F-4D97-AF65-F5344CB8AC3E}">
        <p14:creationId xmlns:p14="http://schemas.microsoft.com/office/powerpoint/2010/main" val="2427439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03C6A-733F-A4D9-A655-219326CD302A}"/>
              </a:ext>
            </a:extLst>
          </p:cNvPr>
          <p:cNvSpPr>
            <a:spLocks noGrp="1"/>
          </p:cNvSpPr>
          <p:nvPr>
            <p:ph type="ctrTitle"/>
          </p:nvPr>
        </p:nvSpPr>
        <p:spPr/>
        <p:txBody>
          <a:bodyPr/>
          <a:lstStyle/>
          <a:p>
            <a:r>
              <a:rPr lang="en-AU"/>
              <a:t>Project location Overview</a:t>
            </a:r>
          </a:p>
        </p:txBody>
      </p:sp>
      <p:sp>
        <p:nvSpPr>
          <p:cNvPr id="5" name="Text Placeholder 4">
            <a:extLst>
              <a:ext uri="{FF2B5EF4-FFF2-40B4-BE49-F238E27FC236}">
                <a16:creationId xmlns:a16="http://schemas.microsoft.com/office/drawing/2014/main" id="{F847109B-0E92-904E-BAA1-8BE8026C2C30}"/>
              </a:ext>
            </a:extLst>
          </p:cNvPr>
          <p:cNvSpPr>
            <a:spLocks noGrp="1"/>
          </p:cNvSpPr>
          <p:nvPr>
            <p:ph type="body" sz="quarter" idx="13"/>
          </p:nvPr>
        </p:nvSpPr>
        <p:spPr>
          <a:xfrm>
            <a:off x="0" y="910631"/>
            <a:ext cx="12192000" cy="696041"/>
          </a:xfrm>
        </p:spPr>
        <p:txBody>
          <a:bodyPr/>
          <a:lstStyle/>
          <a:p>
            <a:r>
              <a:rPr lang="en-US" b="1"/>
              <a:t>North-West Bend Development - Lindley BESS Project </a:t>
            </a:r>
            <a:endParaRPr lang="en-AU" b="1"/>
          </a:p>
        </p:txBody>
      </p:sp>
      <p:sp>
        <p:nvSpPr>
          <p:cNvPr id="11" name="Footer Placeholder 10">
            <a:extLst>
              <a:ext uri="{FF2B5EF4-FFF2-40B4-BE49-F238E27FC236}">
                <a16:creationId xmlns:a16="http://schemas.microsoft.com/office/drawing/2014/main" id="{C879CFDE-76E4-0F16-149B-A5E36D94785E}"/>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12" name="Slide Number Placeholder 11">
            <a:extLst>
              <a:ext uri="{FF2B5EF4-FFF2-40B4-BE49-F238E27FC236}">
                <a16:creationId xmlns:a16="http://schemas.microsoft.com/office/drawing/2014/main" id="{4D22B26F-C16F-2BC3-F3D7-752096BA44DE}"/>
              </a:ext>
            </a:extLst>
          </p:cNvPr>
          <p:cNvSpPr>
            <a:spLocks noGrp="1"/>
          </p:cNvSpPr>
          <p:nvPr>
            <p:ph type="sldNum" sz="quarter" idx="12"/>
          </p:nvPr>
        </p:nvSpPr>
        <p:spPr/>
        <p:txBody>
          <a:bodyPr/>
          <a:lstStyle/>
          <a:p>
            <a:fld id="{F1491218-501A-4582-AB0D-AAC729C58716}" type="slidenum">
              <a:rPr lang="en-AU" smtClean="0"/>
              <a:pPr/>
              <a:t>6</a:t>
            </a:fld>
            <a:endParaRPr lang="en-AU"/>
          </a:p>
        </p:txBody>
      </p:sp>
      <p:pic>
        <p:nvPicPr>
          <p:cNvPr id="38" name="Picture 37">
            <a:extLst>
              <a:ext uri="{FF2B5EF4-FFF2-40B4-BE49-F238E27FC236}">
                <a16:creationId xmlns:a16="http://schemas.microsoft.com/office/drawing/2014/main" id="{354024B3-C9A0-630A-652C-EC60F4092583}"/>
              </a:ext>
            </a:extLst>
          </p:cNvPr>
          <p:cNvPicPr>
            <a:picLocks noChangeAspect="1"/>
          </p:cNvPicPr>
          <p:nvPr/>
        </p:nvPicPr>
        <p:blipFill>
          <a:blip r:embed="rId2"/>
          <a:stretch>
            <a:fillRect/>
          </a:stretch>
        </p:blipFill>
        <p:spPr>
          <a:xfrm>
            <a:off x="7358983" y="4512518"/>
            <a:ext cx="2133600" cy="1560485"/>
          </a:xfrm>
          <a:prstGeom prst="rect">
            <a:avLst/>
          </a:prstGeom>
          <a:ln w="38100" cap="sq">
            <a:solidFill>
              <a:srgbClr val="4FCEFF"/>
            </a:solidFill>
            <a:prstDash val="solid"/>
            <a:miter lim="800000"/>
          </a:ln>
          <a:effectLst>
            <a:outerShdw blurRad="50800" dist="38100" dir="2700000" algn="tl" rotWithShape="0">
              <a:srgbClr val="000000">
                <a:alpha val="43000"/>
              </a:srgbClr>
            </a:outerShdw>
          </a:effectLst>
        </p:spPr>
      </p:pic>
      <p:sp>
        <p:nvSpPr>
          <p:cNvPr id="39" name="Slide Number Placeholder 12">
            <a:extLst>
              <a:ext uri="{FF2B5EF4-FFF2-40B4-BE49-F238E27FC236}">
                <a16:creationId xmlns:a16="http://schemas.microsoft.com/office/drawing/2014/main" id="{8841B394-409C-FA35-338B-DC5C7C990251}"/>
              </a:ext>
            </a:extLst>
          </p:cNvPr>
          <p:cNvSpPr txBox="1">
            <a:spLocks/>
          </p:cNvSpPr>
          <p:nvPr/>
        </p:nvSpPr>
        <p:spPr>
          <a:xfrm>
            <a:off x="8610600" y="6356350"/>
            <a:ext cx="2743200" cy="365125"/>
          </a:xfrm>
          <a:prstGeom prst="rect">
            <a:avLst/>
          </a:prstGeom>
        </p:spPr>
        <p:txBody>
          <a:bodyPr vert="horz" wrap="square" lIns="0" tIns="0" rIns="0" bIns="0" rtlCol="0" anchor="ctr">
            <a:spAutoFit/>
          </a:bodyPr>
          <a:lstStyle>
            <a:defPPr>
              <a:defRPr lang="en-US" kern="0"/>
            </a:defPPr>
            <a:lvl1pPr marL="0" algn="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a:t>
            </a:fld>
            <a:endParaRPr lang="en-US"/>
          </a:p>
        </p:txBody>
      </p:sp>
      <p:sp>
        <p:nvSpPr>
          <p:cNvPr id="40" name="TextBox 39">
            <a:extLst>
              <a:ext uri="{FF2B5EF4-FFF2-40B4-BE49-F238E27FC236}">
                <a16:creationId xmlns:a16="http://schemas.microsoft.com/office/drawing/2014/main" id="{7DA5015F-6A73-553F-E34C-D2AFC9D7AD5D}"/>
              </a:ext>
            </a:extLst>
          </p:cNvPr>
          <p:cNvSpPr txBox="1"/>
          <p:nvPr/>
        </p:nvSpPr>
        <p:spPr>
          <a:xfrm>
            <a:off x="4856947" y="2710721"/>
            <a:ext cx="2358403"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a:t>1-2GW Project Pipeline</a:t>
            </a:r>
          </a:p>
        </p:txBody>
      </p:sp>
      <p:pic>
        <p:nvPicPr>
          <p:cNvPr id="42" name="Graphic 41" descr="Marker with solid fill">
            <a:extLst>
              <a:ext uri="{FF2B5EF4-FFF2-40B4-BE49-F238E27FC236}">
                <a16:creationId xmlns:a16="http://schemas.microsoft.com/office/drawing/2014/main" id="{C3F5FAC4-20B7-7C3C-9CA6-9801FFF4E8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6232" y="2906625"/>
            <a:ext cx="516436" cy="497635"/>
          </a:xfrm>
          <a:prstGeom prst="rect">
            <a:avLst/>
          </a:prstGeom>
        </p:spPr>
      </p:pic>
      <p:pic>
        <p:nvPicPr>
          <p:cNvPr id="43" name="Picture 42">
            <a:extLst>
              <a:ext uri="{FF2B5EF4-FFF2-40B4-BE49-F238E27FC236}">
                <a16:creationId xmlns:a16="http://schemas.microsoft.com/office/drawing/2014/main" id="{60B47E27-4FE5-45E7-5171-5891983B0A2D}"/>
              </a:ext>
            </a:extLst>
          </p:cNvPr>
          <p:cNvPicPr>
            <a:picLocks noChangeAspect="1"/>
          </p:cNvPicPr>
          <p:nvPr/>
        </p:nvPicPr>
        <p:blipFill>
          <a:blip r:embed="rId5"/>
          <a:stretch>
            <a:fillRect/>
          </a:stretch>
        </p:blipFill>
        <p:spPr>
          <a:xfrm>
            <a:off x="367510" y="1509416"/>
            <a:ext cx="9586559" cy="4983460"/>
          </a:xfrm>
          <a:prstGeom prst="rect">
            <a:avLst/>
          </a:prstGeom>
        </p:spPr>
      </p:pic>
      <p:grpSp>
        <p:nvGrpSpPr>
          <p:cNvPr id="44" name="Group 43">
            <a:extLst>
              <a:ext uri="{FF2B5EF4-FFF2-40B4-BE49-F238E27FC236}">
                <a16:creationId xmlns:a16="http://schemas.microsoft.com/office/drawing/2014/main" id="{EF2045F6-984C-86BF-2F17-B8FABCEB7CAE}"/>
              </a:ext>
            </a:extLst>
          </p:cNvPr>
          <p:cNvGrpSpPr/>
          <p:nvPr/>
        </p:nvGrpSpPr>
        <p:grpSpPr>
          <a:xfrm>
            <a:off x="7222089" y="262056"/>
            <a:ext cx="4356327" cy="4049078"/>
            <a:chOff x="48666" y="476316"/>
            <a:chExt cx="4732152" cy="4340085"/>
          </a:xfrm>
        </p:grpSpPr>
        <p:sp>
          <p:nvSpPr>
            <p:cNvPr id="45" name="object 5">
              <a:extLst>
                <a:ext uri="{FF2B5EF4-FFF2-40B4-BE49-F238E27FC236}">
                  <a16:creationId xmlns:a16="http://schemas.microsoft.com/office/drawing/2014/main" id="{DE14C212-2FD6-2DBF-C7C2-971FC79FB9A4}"/>
                </a:ext>
              </a:extLst>
            </p:cNvPr>
            <p:cNvSpPr/>
            <p:nvPr/>
          </p:nvSpPr>
          <p:spPr>
            <a:xfrm>
              <a:off x="48666" y="476316"/>
              <a:ext cx="4732152" cy="3790883"/>
            </a:xfrm>
            <a:custGeom>
              <a:avLst/>
              <a:gdLst/>
              <a:ahLst/>
              <a:cxnLst/>
              <a:rect l="l" t="t" r="r" b="b"/>
              <a:pathLst>
                <a:path w="2974340" h="2235835">
                  <a:moveTo>
                    <a:pt x="2169690" y="0"/>
                  </a:moveTo>
                  <a:lnTo>
                    <a:pt x="2157399" y="1297"/>
                  </a:lnTo>
                  <a:lnTo>
                    <a:pt x="2127925" y="34703"/>
                  </a:lnTo>
                  <a:lnTo>
                    <a:pt x="2114524" y="99546"/>
                  </a:lnTo>
                  <a:lnTo>
                    <a:pt x="2100446" y="126726"/>
                  </a:lnTo>
                  <a:lnTo>
                    <a:pt x="2103328" y="173384"/>
                  </a:lnTo>
                  <a:lnTo>
                    <a:pt x="2087032" y="213477"/>
                  </a:lnTo>
                  <a:lnTo>
                    <a:pt x="2083230" y="380514"/>
                  </a:lnTo>
                  <a:lnTo>
                    <a:pt x="2077476" y="408020"/>
                  </a:lnTo>
                  <a:lnTo>
                    <a:pt x="2028363" y="500954"/>
                  </a:lnTo>
                  <a:lnTo>
                    <a:pt x="2004961" y="516515"/>
                  </a:lnTo>
                  <a:lnTo>
                    <a:pt x="1974610" y="519757"/>
                  </a:lnTo>
                  <a:lnTo>
                    <a:pt x="1945539" y="511191"/>
                  </a:lnTo>
                  <a:lnTo>
                    <a:pt x="1924033" y="495999"/>
                  </a:lnTo>
                  <a:lnTo>
                    <a:pt x="1910078" y="465335"/>
                  </a:lnTo>
                  <a:lnTo>
                    <a:pt x="1871541" y="449288"/>
                  </a:lnTo>
                  <a:lnTo>
                    <a:pt x="1836189" y="445168"/>
                  </a:lnTo>
                  <a:lnTo>
                    <a:pt x="1780772" y="392370"/>
                  </a:lnTo>
                  <a:lnTo>
                    <a:pt x="1755810" y="381439"/>
                  </a:lnTo>
                  <a:lnTo>
                    <a:pt x="1718060" y="380646"/>
                  </a:lnTo>
                  <a:lnTo>
                    <a:pt x="1688055" y="334186"/>
                  </a:lnTo>
                  <a:lnTo>
                    <a:pt x="1644915" y="301446"/>
                  </a:lnTo>
                  <a:lnTo>
                    <a:pt x="1642625" y="294239"/>
                  </a:lnTo>
                  <a:lnTo>
                    <a:pt x="1677698" y="262642"/>
                  </a:lnTo>
                  <a:lnTo>
                    <a:pt x="1681912" y="247270"/>
                  </a:lnTo>
                  <a:lnTo>
                    <a:pt x="1668488" y="203750"/>
                  </a:lnTo>
                  <a:lnTo>
                    <a:pt x="1717975" y="181535"/>
                  </a:lnTo>
                  <a:lnTo>
                    <a:pt x="1731920" y="167824"/>
                  </a:lnTo>
                  <a:lnTo>
                    <a:pt x="1732735" y="142329"/>
                  </a:lnTo>
                  <a:lnTo>
                    <a:pt x="1753592" y="124243"/>
                  </a:lnTo>
                  <a:lnTo>
                    <a:pt x="1752938" y="113610"/>
                  </a:lnTo>
                  <a:lnTo>
                    <a:pt x="1742841" y="103940"/>
                  </a:lnTo>
                  <a:lnTo>
                    <a:pt x="1725862" y="97865"/>
                  </a:lnTo>
                  <a:lnTo>
                    <a:pt x="1711865" y="99937"/>
                  </a:lnTo>
                  <a:lnTo>
                    <a:pt x="1698256" y="127165"/>
                  </a:lnTo>
                  <a:lnTo>
                    <a:pt x="1670649" y="88502"/>
                  </a:lnTo>
                  <a:lnTo>
                    <a:pt x="1630121" y="116366"/>
                  </a:lnTo>
                  <a:lnTo>
                    <a:pt x="1591636" y="95949"/>
                  </a:lnTo>
                  <a:lnTo>
                    <a:pt x="1473763" y="67660"/>
                  </a:lnTo>
                  <a:lnTo>
                    <a:pt x="1451162" y="57956"/>
                  </a:lnTo>
                  <a:lnTo>
                    <a:pt x="1420522" y="28242"/>
                  </a:lnTo>
                  <a:lnTo>
                    <a:pt x="1406112" y="25674"/>
                  </a:lnTo>
                  <a:lnTo>
                    <a:pt x="1398006" y="32886"/>
                  </a:lnTo>
                  <a:lnTo>
                    <a:pt x="1433415" y="74003"/>
                  </a:lnTo>
                  <a:lnTo>
                    <a:pt x="1430566" y="91437"/>
                  </a:lnTo>
                  <a:lnTo>
                    <a:pt x="1398338" y="104058"/>
                  </a:lnTo>
                  <a:lnTo>
                    <a:pt x="1355814" y="110108"/>
                  </a:lnTo>
                  <a:lnTo>
                    <a:pt x="1309333" y="107229"/>
                  </a:lnTo>
                  <a:lnTo>
                    <a:pt x="1310688" y="124824"/>
                  </a:lnTo>
                  <a:lnTo>
                    <a:pt x="1284978" y="135443"/>
                  </a:lnTo>
                  <a:lnTo>
                    <a:pt x="1238918" y="210650"/>
                  </a:lnTo>
                  <a:lnTo>
                    <a:pt x="1231182" y="236750"/>
                  </a:lnTo>
                  <a:lnTo>
                    <a:pt x="1207315" y="259220"/>
                  </a:lnTo>
                  <a:lnTo>
                    <a:pt x="1203045" y="272378"/>
                  </a:lnTo>
                  <a:lnTo>
                    <a:pt x="1208159" y="288595"/>
                  </a:lnTo>
                  <a:lnTo>
                    <a:pt x="1232713" y="326673"/>
                  </a:lnTo>
                  <a:lnTo>
                    <a:pt x="1224280" y="333695"/>
                  </a:lnTo>
                  <a:lnTo>
                    <a:pt x="1206121" y="330411"/>
                  </a:lnTo>
                  <a:lnTo>
                    <a:pt x="1168375" y="303613"/>
                  </a:lnTo>
                  <a:lnTo>
                    <a:pt x="1153027" y="299412"/>
                  </a:lnTo>
                  <a:lnTo>
                    <a:pt x="1142570" y="304840"/>
                  </a:lnTo>
                  <a:lnTo>
                    <a:pt x="1135616" y="333563"/>
                  </a:lnTo>
                  <a:lnTo>
                    <a:pt x="1126065" y="333922"/>
                  </a:lnTo>
                  <a:lnTo>
                    <a:pt x="1117139" y="323407"/>
                  </a:lnTo>
                  <a:lnTo>
                    <a:pt x="1111821" y="288349"/>
                  </a:lnTo>
                  <a:lnTo>
                    <a:pt x="1084508" y="278684"/>
                  </a:lnTo>
                  <a:lnTo>
                    <a:pt x="1049654" y="240549"/>
                  </a:lnTo>
                  <a:lnTo>
                    <a:pt x="1031063" y="229094"/>
                  </a:lnTo>
                  <a:lnTo>
                    <a:pt x="1013553" y="225031"/>
                  </a:lnTo>
                  <a:lnTo>
                    <a:pt x="983818" y="245632"/>
                  </a:lnTo>
                  <a:lnTo>
                    <a:pt x="958572" y="251300"/>
                  </a:lnTo>
                  <a:lnTo>
                    <a:pt x="951021" y="257653"/>
                  </a:lnTo>
                  <a:lnTo>
                    <a:pt x="944636" y="292564"/>
                  </a:lnTo>
                  <a:lnTo>
                    <a:pt x="892206" y="284536"/>
                  </a:lnTo>
                  <a:lnTo>
                    <a:pt x="881763" y="290775"/>
                  </a:lnTo>
                  <a:lnTo>
                    <a:pt x="883290" y="311636"/>
                  </a:lnTo>
                  <a:lnTo>
                    <a:pt x="857361" y="337414"/>
                  </a:lnTo>
                  <a:lnTo>
                    <a:pt x="833352" y="348661"/>
                  </a:lnTo>
                  <a:lnTo>
                    <a:pt x="828498" y="390336"/>
                  </a:lnTo>
                  <a:lnTo>
                    <a:pt x="830622" y="411399"/>
                  </a:lnTo>
                  <a:lnTo>
                    <a:pt x="826503" y="419994"/>
                  </a:lnTo>
                  <a:lnTo>
                    <a:pt x="794829" y="408298"/>
                  </a:lnTo>
                  <a:lnTo>
                    <a:pt x="777229" y="406868"/>
                  </a:lnTo>
                  <a:lnTo>
                    <a:pt x="769256" y="414264"/>
                  </a:lnTo>
                  <a:lnTo>
                    <a:pt x="788454" y="461540"/>
                  </a:lnTo>
                  <a:lnTo>
                    <a:pt x="789340" y="477328"/>
                  </a:lnTo>
                  <a:lnTo>
                    <a:pt x="766005" y="498693"/>
                  </a:lnTo>
                  <a:lnTo>
                    <a:pt x="756766" y="498264"/>
                  </a:lnTo>
                  <a:lnTo>
                    <a:pt x="740109" y="464330"/>
                  </a:lnTo>
                  <a:lnTo>
                    <a:pt x="732416" y="434068"/>
                  </a:lnTo>
                  <a:lnTo>
                    <a:pt x="719741" y="438018"/>
                  </a:lnTo>
                  <a:lnTo>
                    <a:pt x="680455" y="473019"/>
                  </a:lnTo>
                  <a:lnTo>
                    <a:pt x="669657" y="498047"/>
                  </a:lnTo>
                  <a:lnTo>
                    <a:pt x="679345" y="545611"/>
                  </a:lnTo>
                  <a:lnTo>
                    <a:pt x="677421" y="557896"/>
                  </a:lnTo>
                  <a:lnTo>
                    <a:pt x="572152" y="660595"/>
                  </a:lnTo>
                  <a:lnTo>
                    <a:pt x="540825" y="680389"/>
                  </a:lnTo>
                  <a:lnTo>
                    <a:pt x="467931" y="688035"/>
                  </a:lnTo>
                  <a:lnTo>
                    <a:pt x="425791" y="705252"/>
                  </a:lnTo>
                  <a:lnTo>
                    <a:pt x="390743" y="710293"/>
                  </a:lnTo>
                  <a:lnTo>
                    <a:pt x="332226" y="748229"/>
                  </a:lnTo>
                  <a:lnTo>
                    <a:pt x="313848" y="755587"/>
                  </a:lnTo>
                  <a:lnTo>
                    <a:pt x="291688" y="739951"/>
                  </a:lnTo>
                  <a:lnTo>
                    <a:pt x="267570" y="742075"/>
                  </a:lnTo>
                  <a:lnTo>
                    <a:pt x="239812" y="752920"/>
                  </a:lnTo>
                  <a:lnTo>
                    <a:pt x="172540" y="803920"/>
                  </a:lnTo>
                  <a:lnTo>
                    <a:pt x="110065" y="827316"/>
                  </a:lnTo>
                  <a:lnTo>
                    <a:pt x="87370" y="872638"/>
                  </a:lnTo>
                  <a:lnTo>
                    <a:pt x="81402" y="871383"/>
                  </a:lnTo>
                  <a:lnTo>
                    <a:pt x="79482" y="827632"/>
                  </a:lnTo>
                  <a:lnTo>
                    <a:pt x="75273" y="826509"/>
                  </a:lnTo>
                  <a:lnTo>
                    <a:pt x="52861" y="856771"/>
                  </a:lnTo>
                  <a:lnTo>
                    <a:pt x="42168" y="880794"/>
                  </a:lnTo>
                  <a:lnTo>
                    <a:pt x="41319" y="902886"/>
                  </a:lnTo>
                  <a:lnTo>
                    <a:pt x="53388" y="939709"/>
                  </a:lnTo>
                  <a:lnTo>
                    <a:pt x="45201" y="962651"/>
                  </a:lnTo>
                  <a:lnTo>
                    <a:pt x="16950" y="1016870"/>
                  </a:lnTo>
                  <a:lnTo>
                    <a:pt x="16576" y="1046245"/>
                  </a:lnTo>
                  <a:lnTo>
                    <a:pt x="32157" y="1078338"/>
                  </a:lnTo>
                  <a:lnTo>
                    <a:pt x="70305" y="1135011"/>
                  </a:lnTo>
                  <a:lnTo>
                    <a:pt x="77292" y="1156537"/>
                  </a:lnTo>
                  <a:lnTo>
                    <a:pt x="74325" y="1174694"/>
                  </a:lnTo>
                  <a:lnTo>
                    <a:pt x="63920" y="1177176"/>
                  </a:lnTo>
                  <a:lnTo>
                    <a:pt x="39471" y="1143176"/>
                  </a:lnTo>
                  <a:lnTo>
                    <a:pt x="30943" y="1137843"/>
                  </a:lnTo>
                  <a:lnTo>
                    <a:pt x="51548" y="1176284"/>
                  </a:lnTo>
                  <a:lnTo>
                    <a:pt x="51876" y="1189495"/>
                  </a:lnTo>
                  <a:lnTo>
                    <a:pt x="40698" y="1187149"/>
                  </a:lnTo>
                  <a:lnTo>
                    <a:pt x="9812" y="1151988"/>
                  </a:lnTo>
                  <a:lnTo>
                    <a:pt x="0" y="1150831"/>
                  </a:lnTo>
                  <a:lnTo>
                    <a:pt x="8712" y="1176884"/>
                  </a:lnTo>
                  <a:lnTo>
                    <a:pt x="61176" y="1274183"/>
                  </a:lnTo>
                  <a:lnTo>
                    <a:pt x="84971" y="1345190"/>
                  </a:lnTo>
                  <a:lnTo>
                    <a:pt x="127651" y="1411652"/>
                  </a:lnTo>
                  <a:lnTo>
                    <a:pt x="143227" y="1499843"/>
                  </a:lnTo>
                  <a:lnTo>
                    <a:pt x="200223" y="1617205"/>
                  </a:lnTo>
                  <a:lnTo>
                    <a:pt x="200995" y="1632129"/>
                  </a:lnTo>
                  <a:lnTo>
                    <a:pt x="185249" y="1682025"/>
                  </a:lnTo>
                  <a:lnTo>
                    <a:pt x="184125" y="1740907"/>
                  </a:lnTo>
                  <a:lnTo>
                    <a:pt x="175802" y="1759323"/>
                  </a:lnTo>
                  <a:lnTo>
                    <a:pt x="161107" y="1769583"/>
                  </a:lnTo>
                  <a:lnTo>
                    <a:pt x="129050" y="1779891"/>
                  </a:lnTo>
                  <a:lnTo>
                    <a:pt x="129803" y="1795796"/>
                  </a:lnTo>
                  <a:lnTo>
                    <a:pt x="141422" y="1812267"/>
                  </a:lnTo>
                  <a:lnTo>
                    <a:pt x="177750" y="1826620"/>
                  </a:lnTo>
                  <a:lnTo>
                    <a:pt x="214481" y="1867610"/>
                  </a:lnTo>
                  <a:lnTo>
                    <a:pt x="247160" y="1879305"/>
                  </a:lnTo>
                  <a:lnTo>
                    <a:pt x="356458" y="1882108"/>
                  </a:lnTo>
                  <a:lnTo>
                    <a:pt x="374233" y="1875572"/>
                  </a:lnTo>
                  <a:lnTo>
                    <a:pt x="406030" y="1846301"/>
                  </a:lnTo>
                  <a:lnTo>
                    <a:pt x="450597" y="1835899"/>
                  </a:lnTo>
                  <a:lnTo>
                    <a:pt x="481142" y="1803574"/>
                  </a:lnTo>
                  <a:lnTo>
                    <a:pt x="505781" y="1791676"/>
                  </a:lnTo>
                  <a:lnTo>
                    <a:pt x="605457" y="1788834"/>
                  </a:lnTo>
                  <a:lnTo>
                    <a:pt x="723808" y="1790628"/>
                  </a:lnTo>
                  <a:lnTo>
                    <a:pt x="763426" y="1779372"/>
                  </a:lnTo>
                  <a:lnTo>
                    <a:pt x="789393" y="1760583"/>
                  </a:lnTo>
                  <a:lnTo>
                    <a:pt x="820284" y="1717941"/>
                  </a:lnTo>
                  <a:lnTo>
                    <a:pt x="900701" y="1681241"/>
                  </a:lnTo>
                  <a:lnTo>
                    <a:pt x="918988" y="1668088"/>
                  </a:lnTo>
                  <a:lnTo>
                    <a:pt x="940290" y="1661192"/>
                  </a:lnTo>
                  <a:lnTo>
                    <a:pt x="1055172" y="1656742"/>
                  </a:lnTo>
                  <a:lnTo>
                    <a:pt x="1170698" y="1613883"/>
                  </a:lnTo>
                  <a:lnTo>
                    <a:pt x="1324203" y="1594249"/>
                  </a:lnTo>
                  <a:lnTo>
                    <a:pt x="1348325" y="1597647"/>
                  </a:lnTo>
                  <a:lnTo>
                    <a:pt x="1386104" y="1631629"/>
                  </a:lnTo>
                  <a:lnTo>
                    <a:pt x="1412786" y="1637745"/>
                  </a:lnTo>
                  <a:lnTo>
                    <a:pt x="1511239" y="1650861"/>
                  </a:lnTo>
                  <a:lnTo>
                    <a:pt x="1552777" y="1675776"/>
                  </a:lnTo>
                  <a:lnTo>
                    <a:pt x="1556773" y="1686150"/>
                  </a:lnTo>
                  <a:lnTo>
                    <a:pt x="1545055" y="1714770"/>
                  </a:lnTo>
                  <a:lnTo>
                    <a:pt x="1544700" y="1727277"/>
                  </a:lnTo>
                  <a:lnTo>
                    <a:pt x="1584602" y="1751724"/>
                  </a:lnTo>
                  <a:lnTo>
                    <a:pt x="1609673" y="1775785"/>
                  </a:lnTo>
                  <a:lnTo>
                    <a:pt x="1623044" y="1801422"/>
                  </a:lnTo>
                  <a:lnTo>
                    <a:pt x="1621916" y="1835932"/>
                  </a:lnTo>
                  <a:lnTo>
                    <a:pt x="1627268" y="1856132"/>
                  </a:lnTo>
                  <a:lnTo>
                    <a:pt x="1638995" y="1872712"/>
                  </a:lnTo>
                  <a:lnTo>
                    <a:pt x="1651234" y="1874595"/>
                  </a:lnTo>
                  <a:lnTo>
                    <a:pt x="1711249" y="1813150"/>
                  </a:lnTo>
                  <a:lnTo>
                    <a:pt x="1750810" y="1798887"/>
                  </a:lnTo>
                  <a:lnTo>
                    <a:pt x="1768311" y="1751366"/>
                  </a:lnTo>
                  <a:lnTo>
                    <a:pt x="1783920" y="1726550"/>
                  </a:lnTo>
                  <a:lnTo>
                    <a:pt x="1802885" y="1712608"/>
                  </a:lnTo>
                  <a:lnTo>
                    <a:pt x="1821424" y="1716280"/>
                  </a:lnTo>
                  <a:lnTo>
                    <a:pt x="1828112" y="1729948"/>
                  </a:lnTo>
                  <a:lnTo>
                    <a:pt x="1804743" y="1774388"/>
                  </a:lnTo>
                  <a:lnTo>
                    <a:pt x="1778255" y="1856047"/>
                  </a:lnTo>
                  <a:lnTo>
                    <a:pt x="1764504" y="1867006"/>
                  </a:lnTo>
                  <a:lnTo>
                    <a:pt x="1752516" y="1867997"/>
                  </a:lnTo>
                  <a:lnTo>
                    <a:pt x="1745278" y="1875161"/>
                  </a:lnTo>
                  <a:lnTo>
                    <a:pt x="1753976" y="1888527"/>
                  </a:lnTo>
                  <a:lnTo>
                    <a:pt x="1777549" y="1894417"/>
                  </a:lnTo>
                  <a:lnTo>
                    <a:pt x="1801975" y="1889094"/>
                  </a:lnTo>
                  <a:lnTo>
                    <a:pt x="1813233" y="1868818"/>
                  </a:lnTo>
                  <a:lnTo>
                    <a:pt x="1815698" y="1844281"/>
                  </a:lnTo>
                  <a:lnTo>
                    <a:pt x="1823168" y="1830646"/>
                  </a:lnTo>
                  <a:lnTo>
                    <a:pt x="1835758" y="1830886"/>
                  </a:lnTo>
                  <a:lnTo>
                    <a:pt x="1853581" y="1847976"/>
                  </a:lnTo>
                  <a:lnTo>
                    <a:pt x="1862815" y="1873146"/>
                  </a:lnTo>
                  <a:lnTo>
                    <a:pt x="1843873" y="1928323"/>
                  </a:lnTo>
                  <a:lnTo>
                    <a:pt x="1852642" y="1934473"/>
                  </a:lnTo>
                  <a:lnTo>
                    <a:pt x="1897266" y="1925000"/>
                  </a:lnTo>
                  <a:lnTo>
                    <a:pt x="1940951" y="1963399"/>
                  </a:lnTo>
                  <a:lnTo>
                    <a:pt x="1958243" y="2024679"/>
                  </a:lnTo>
                  <a:lnTo>
                    <a:pt x="1954678" y="2073725"/>
                  </a:lnTo>
                  <a:lnTo>
                    <a:pt x="1966946" y="2096592"/>
                  </a:lnTo>
                  <a:lnTo>
                    <a:pt x="2050486" y="2148852"/>
                  </a:lnTo>
                  <a:lnTo>
                    <a:pt x="2108036" y="2155341"/>
                  </a:lnTo>
                  <a:lnTo>
                    <a:pt x="2191320" y="2185330"/>
                  </a:lnTo>
                  <a:lnTo>
                    <a:pt x="2218230" y="2201683"/>
                  </a:lnTo>
                  <a:lnTo>
                    <a:pt x="2240532" y="2206842"/>
                  </a:lnTo>
                  <a:lnTo>
                    <a:pt x="2268551" y="2196737"/>
                  </a:lnTo>
                  <a:lnTo>
                    <a:pt x="2294465" y="2175815"/>
                  </a:lnTo>
                  <a:lnTo>
                    <a:pt x="2323134" y="2132173"/>
                  </a:lnTo>
                  <a:lnTo>
                    <a:pt x="2338402" y="2134854"/>
                  </a:lnTo>
                  <a:lnTo>
                    <a:pt x="2347356" y="2147162"/>
                  </a:lnTo>
                  <a:lnTo>
                    <a:pt x="2333277" y="2171601"/>
                  </a:lnTo>
                  <a:lnTo>
                    <a:pt x="2338402" y="2183560"/>
                  </a:lnTo>
                  <a:lnTo>
                    <a:pt x="2348133" y="2189176"/>
                  </a:lnTo>
                  <a:lnTo>
                    <a:pt x="2361382" y="2158036"/>
                  </a:lnTo>
                  <a:lnTo>
                    <a:pt x="2367406" y="2156819"/>
                  </a:lnTo>
                  <a:lnTo>
                    <a:pt x="2383148" y="2181823"/>
                  </a:lnTo>
                  <a:lnTo>
                    <a:pt x="2422397" y="2211047"/>
                  </a:lnTo>
                  <a:lnTo>
                    <a:pt x="2444453" y="2235429"/>
                  </a:lnTo>
                  <a:lnTo>
                    <a:pt x="2453075" y="2206101"/>
                  </a:lnTo>
                  <a:lnTo>
                    <a:pt x="2548295" y="2138554"/>
                  </a:lnTo>
                  <a:lnTo>
                    <a:pt x="2582063" y="2124829"/>
                  </a:lnTo>
                  <a:lnTo>
                    <a:pt x="2699979" y="2111067"/>
                  </a:lnTo>
                  <a:lnTo>
                    <a:pt x="2707610" y="2095228"/>
                  </a:lnTo>
                  <a:lnTo>
                    <a:pt x="2724248" y="1964570"/>
                  </a:lnTo>
                  <a:lnTo>
                    <a:pt x="2734752" y="1933826"/>
                  </a:lnTo>
                  <a:lnTo>
                    <a:pt x="2768957" y="1886498"/>
                  </a:lnTo>
                  <a:lnTo>
                    <a:pt x="2792188" y="1807572"/>
                  </a:lnTo>
                  <a:lnTo>
                    <a:pt x="2839485" y="1716643"/>
                  </a:lnTo>
                  <a:lnTo>
                    <a:pt x="2856820" y="1697855"/>
                  </a:lnTo>
                  <a:lnTo>
                    <a:pt x="2883517" y="1682563"/>
                  </a:lnTo>
                  <a:lnTo>
                    <a:pt x="2894959" y="1667994"/>
                  </a:lnTo>
                  <a:lnTo>
                    <a:pt x="2906909" y="1624559"/>
                  </a:lnTo>
                  <a:lnTo>
                    <a:pt x="2933179" y="1574021"/>
                  </a:lnTo>
                  <a:lnTo>
                    <a:pt x="2956932" y="1455304"/>
                  </a:lnTo>
                  <a:lnTo>
                    <a:pt x="2950523" y="1424608"/>
                  </a:lnTo>
                  <a:lnTo>
                    <a:pt x="2952879" y="1403525"/>
                  </a:lnTo>
                  <a:lnTo>
                    <a:pt x="2974138" y="1363880"/>
                  </a:lnTo>
                  <a:lnTo>
                    <a:pt x="2966270" y="1329078"/>
                  </a:lnTo>
                  <a:lnTo>
                    <a:pt x="2968763" y="1318473"/>
                  </a:lnTo>
                  <a:lnTo>
                    <a:pt x="2973095" y="1304989"/>
                  </a:lnTo>
                  <a:lnTo>
                    <a:pt x="2960487" y="1269072"/>
                  </a:lnTo>
                  <a:lnTo>
                    <a:pt x="2951168" y="1265613"/>
                  </a:lnTo>
                  <a:lnTo>
                    <a:pt x="2944802" y="1255702"/>
                  </a:lnTo>
                  <a:lnTo>
                    <a:pt x="2943446" y="1181849"/>
                  </a:lnTo>
                  <a:lnTo>
                    <a:pt x="2949802" y="1114849"/>
                  </a:lnTo>
                  <a:lnTo>
                    <a:pt x="2929932" y="1130594"/>
                  </a:lnTo>
                  <a:lnTo>
                    <a:pt x="2914242" y="1132902"/>
                  </a:lnTo>
                  <a:lnTo>
                    <a:pt x="2899747" y="1116435"/>
                  </a:lnTo>
                  <a:lnTo>
                    <a:pt x="2861826" y="1038543"/>
                  </a:lnTo>
                  <a:lnTo>
                    <a:pt x="2844789" y="1023185"/>
                  </a:lnTo>
                  <a:lnTo>
                    <a:pt x="2811400" y="1016318"/>
                  </a:lnTo>
                  <a:lnTo>
                    <a:pt x="2802015" y="989916"/>
                  </a:lnTo>
                  <a:lnTo>
                    <a:pt x="2773882" y="981237"/>
                  </a:lnTo>
                  <a:lnTo>
                    <a:pt x="2765089" y="964010"/>
                  </a:lnTo>
                  <a:lnTo>
                    <a:pt x="2762809" y="892126"/>
                  </a:lnTo>
                  <a:lnTo>
                    <a:pt x="2734866" y="885627"/>
                  </a:lnTo>
                  <a:lnTo>
                    <a:pt x="2726059" y="878500"/>
                  </a:lnTo>
                  <a:lnTo>
                    <a:pt x="2692698" y="888949"/>
                  </a:lnTo>
                  <a:lnTo>
                    <a:pt x="2681843" y="886217"/>
                  </a:lnTo>
                  <a:lnTo>
                    <a:pt x="2673329" y="854586"/>
                  </a:lnTo>
                  <a:lnTo>
                    <a:pt x="2676121" y="826561"/>
                  </a:lnTo>
                  <a:lnTo>
                    <a:pt x="2662688" y="799650"/>
                  </a:lnTo>
                  <a:lnTo>
                    <a:pt x="2633252" y="773399"/>
                  </a:lnTo>
                  <a:lnTo>
                    <a:pt x="2622965" y="747809"/>
                  </a:lnTo>
                  <a:lnTo>
                    <a:pt x="2623226" y="733089"/>
                  </a:lnTo>
                  <a:lnTo>
                    <a:pt x="2601957" y="709897"/>
                  </a:lnTo>
                  <a:lnTo>
                    <a:pt x="2494688" y="650259"/>
                  </a:lnTo>
                  <a:lnTo>
                    <a:pt x="2441319" y="626203"/>
                  </a:lnTo>
                  <a:lnTo>
                    <a:pt x="2437565" y="585383"/>
                  </a:lnTo>
                  <a:lnTo>
                    <a:pt x="2423723" y="550194"/>
                  </a:lnTo>
                  <a:lnTo>
                    <a:pt x="2419666" y="496881"/>
                  </a:lnTo>
                  <a:lnTo>
                    <a:pt x="2412631" y="474251"/>
                  </a:lnTo>
                  <a:lnTo>
                    <a:pt x="2382295" y="440430"/>
                  </a:lnTo>
                  <a:lnTo>
                    <a:pt x="2366899" y="356251"/>
                  </a:lnTo>
                  <a:lnTo>
                    <a:pt x="2366576" y="332865"/>
                  </a:lnTo>
                  <a:lnTo>
                    <a:pt x="2360528" y="312849"/>
                  </a:lnTo>
                  <a:lnTo>
                    <a:pt x="2326816" y="287203"/>
                  </a:lnTo>
                  <a:lnTo>
                    <a:pt x="2312420" y="267550"/>
                  </a:lnTo>
                  <a:lnTo>
                    <a:pt x="2261611" y="276683"/>
                  </a:lnTo>
                  <a:lnTo>
                    <a:pt x="2245983" y="271982"/>
                  </a:lnTo>
                  <a:lnTo>
                    <a:pt x="2238744" y="255614"/>
                  </a:lnTo>
                  <a:lnTo>
                    <a:pt x="2238161" y="172903"/>
                  </a:lnTo>
                  <a:lnTo>
                    <a:pt x="2220386" y="108744"/>
                  </a:lnTo>
                  <a:lnTo>
                    <a:pt x="2191746" y="68472"/>
                  </a:lnTo>
                  <a:lnTo>
                    <a:pt x="2169690" y="0"/>
                  </a:lnTo>
                  <a:close/>
                </a:path>
              </a:pathLst>
            </a:custGeom>
            <a:solidFill>
              <a:srgbClr val="009DD9"/>
            </a:solidFill>
          </p:spPr>
          <p:txBody>
            <a:bodyPr wrap="square" lIns="0" tIns="0" rIns="0" bIns="0" rtlCol="0"/>
            <a:lstStyle/>
            <a:p>
              <a:endParaRPr/>
            </a:p>
          </p:txBody>
        </p:sp>
        <p:pic>
          <p:nvPicPr>
            <p:cNvPr id="46" name="Graphic 45" descr="Australia with solid fill">
              <a:extLst>
                <a:ext uri="{FF2B5EF4-FFF2-40B4-BE49-F238E27FC236}">
                  <a16:creationId xmlns:a16="http://schemas.microsoft.com/office/drawing/2014/main" id="{2213AF5B-F600-8217-ABCA-9599CAE3DF0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5907" t="73548" r="44916" b="19101"/>
            <a:stretch/>
          </p:blipFill>
          <p:spPr>
            <a:xfrm>
              <a:off x="3733800" y="4317835"/>
              <a:ext cx="622389" cy="498566"/>
            </a:xfrm>
            <a:prstGeom prst="rect">
              <a:avLst/>
            </a:prstGeom>
          </p:spPr>
        </p:pic>
      </p:grpSp>
      <p:pic>
        <p:nvPicPr>
          <p:cNvPr id="51" name="Graphic 50" descr="Marker with solid fill">
            <a:extLst>
              <a:ext uri="{FF2B5EF4-FFF2-40B4-BE49-F238E27FC236}">
                <a16:creationId xmlns:a16="http://schemas.microsoft.com/office/drawing/2014/main" id="{CF298144-961E-407A-1B26-A148BB3F8F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03180" y="2901701"/>
            <a:ext cx="491038" cy="497635"/>
          </a:xfrm>
          <a:prstGeom prst="rect">
            <a:avLst/>
          </a:prstGeom>
        </p:spPr>
      </p:pic>
      <p:sp>
        <p:nvSpPr>
          <p:cNvPr id="55" name="TextBox 54">
            <a:extLst>
              <a:ext uri="{FF2B5EF4-FFF2-40B4-BE49-F238E27FC236}">
                <a16:creationId xmlns:a16="http://schemas.microsoft.com/office/drawing/2014/main" id="{15FD4499-3066-374C-EE54-0E083095003C}"/>
              </a:ext>
            </a:extLst>
          </p:cNvPr>
          <p:cNvSpPr txBox="1"/>
          <p:nvPr/>
        </p:nvSpPr>
        <p:spPr>
          <a:xfrm>
            <a:off x="8079425" y="1178176"/>
            <a:ext cx="2821606" cy="584775"/>
          </a:xfrm>
          <a:prstGeom prst="rect">
            <a:avLst/>
          </a:prstGeom>
          <a:noFill/>
        </p:spPr>
        <p:txBody>
          <a:bodyPr wrap="none" rtlCol="0">
            <a:spAutoFit/>
          </a:bodyPr>
          <a:lstStyle/>
          <a:p>
            <a:r>
              <a:rPr lang="en-AU" sz="3200" b="1">
                <a:solidFill>
                  <a:schemeClr val="bg1"/>
                </a:solidFill>
              </a:rPr>
              <a:t>2GW+ PIPELINE</a:t>
            </a:r>
          </a:p>
        </p:txBody>
      </p:sp>
      <p:cxnSp>
        <p:nvCxnSpPr>
          <p:cNvPr id="56" name="Connector: Curved 55">
            <a:extLst>
              <a:ext uri="{FF2B5EF4-FFF2-40B4-BE49-F238E27FC236}">
                <a16:creationId xmlns:a16="http://schemas.microsoft.com/office/drawing/2014/main" id="{821DC944-92BE-F86B-E94D-B9DCE52F8B2C}"/>
              </a:ext>
            </a:extLst>
          </p:cNvPr>
          <p:cNvCxnSpPr>
            <a:cxnSpLocks/>
          </p:cNvCxnSpPr>
          <p:nvPr/>
        </p:nvCxnSpPr>
        <p:spPr>
          <a:xfrm rot="10800000" flipV="1">
            <a:off x="8368567" y="3206052"/>
            <a:ext cx="1980133" cy="1054735"/>
          </a:xfrm>
          <a:prstGeom prst="curvedConnector3">
            <a:avLst/>
          </a:prstGeom>
          <a:ln>
            <a:tailEnd type="triangle"/>
          </a:ln>
        </p:spPr>
        <p:style>
          <a:lnRef idx="3">
            <a:schemeClr val="accent6"/>
          </a:lnRef>
          <a:fillRef idx="0">
            <a:schemeClr val="accent6"/>
          </a:fillRef>
          <a:effectRef idx="2">
            <a:schemeClr val="accent6"/>
          </a:effectRef>
          <a:fontRef idx="minor">
            <a:schemeClr val="tx1"/>
          </a:fontRef>
        </p:style>
      </p:cxnSp>
      <p:sp>
        <p:nvSpPr>
          <p:cNvPr id="57" name="TextBox 56">
            <a:extLst>
              <a:ext uri="{FF2B5EF4-FFF2-40B4-BE49-F238E27FC236}">
                <a16:creationId xmlns:a16="http://schemas.microsoft.com/office/drawing/2014/main" id="{EFC3D1EE-6647-48A8-DF9F-E02AD39C7ACE}"/>
              </a:ext>
            </a:extLst>
          </p:cNvPr>
          <p:cNvSpPr txBox="1"/>
          <p:nvPr/>
        </p:nvSpPr>
        <p:spPr>
          <a:xfrm>
            <a:off x="1092984" y="4245676"/>
            <a:ext cx="2435410" cy="369332"/>
          </a:xfrm>
          <a:prstGeom prst="rect">
            <a:avLst/>
          </a:prstGeom>
          <a:noFill/>
        </p:spPr>
        <p:txBody>
          <a:bodyPr wrap="none" rtlCol="0">
            <a:spAutoFit/>
          </a:bodyPr>
          <a:lstStyle/>
          <a:p>
            <a:r>
              <a:rPr lang="en-AU">
                <a:solidFill>
                  <a:schemeClr val="bg1"/>
                </a:solidFill>
              </a:rPr>
              <a:t>Robertstown Substation</a:t>
            </a:r>
          </a:p>
        </p:txBody>
      </p:sp>
      <p:sp>
        <p:nvSpPr>
          <p:cNvPr id="58" name="TextBox 57">
            <a:extLst>
              <a:ext uri="{FF2B5EF4-FFF2-40B4-BE49-F238E27FC236}">
                <a16:creationId xmlns:a16="http://schemas.microsoft.com/office/drawing/2014/main" id="{72CA0080-E994-CF62-403F-FF1BF56FC605}"/>
              </a:ext>
            </a:extLst>
          </p:cNvPr>
          <p:cNvSpPr txBox="1"/>
          <p:nvPr/>
        </p:nvSpPr>
        <p:spPr>
          <a:xfrm>
            <a:off x="7986692" y="5017987"/>
            <a:ext cx="2334887" cy="646331"/>
          </a:xfrm>
          <a:prstGeom prst="rect">
            <a:avLst/>
          </a:prstGeom>
          <a:noFill/>
        </p:spPr>
        <p:txBody>
          <a:bodyPr wrap="square">
            <a:spAutoFit/>
          </a:bodyPr>
          <a:lstStyle/>
          <a:p>
            <a:r>
              <a:rPr lang="en-AU">
                <a:solidFill>
                  <a:schemeClr val="bg1"/>
                </a:solidFill>
              </a:rPr>
              <a:t>North-West Bend Substation</a:t>
            </a:r>
          </a:p>
        </p:txBody>
      </p:sp>
      <p:sp>
        <p:nvSpPr>
          <p:cNvPr id="59" name="TextBox 58">
            <a:extLst>
              <a:ext uri="{FF2B5EF4-FFF2-40B4-BE49-F238E27FC236}">
                <a16:creationId xmlns:a16="http://schemas.microsoft.com/office/drawing/2014/main" id="{19A0E87E-C789-1B49-8367-C20CDD4F8D01}"/>
              </a:ext>
            </a:extLst>
          </p:cNvPr>
          <p:cNvSpPr txBox="1"/>
          <p:nvPr/>
        </p:nvSpPr>
        <p:spPr>
          <a:xfrm>
            <a:off x="4796628" y="3545928"/>
            <a:ext cx="1025730" cy="369332"/>
          </a:xfrm>
          <a:prstGeom prst="rect">
            <a:avLst/>
          </a:prstGeom>
          <a:noFill/>
        </p:spPr>
        <p:txBody>
          <a:bodyPr wrap="none" rtlCol="0">
            <a:spAutoFit/>
          </a:bodyPr>
          <a:lstStyle/>
          <a:p>
            <a:r>
              <a:rPr lang="en-AU">
                <a:solidFill>
                  <a:schemeClr val="bg1"/>
                </a:solidFill>
              </a:rPr>
              <a:t>132kV Tx</a:t>
            </a:r>
          </a:p>
        </p:txBody>
      </p:sp>
      <p:sp>
        <p:nvSpPr>
          <p:cNvPr id="60" name="TextBox 59">
            <a:extLst>
              <a:ext uri="{FF2B5EF4-FFF2-40B4-BE49-F238E27FC236}">
                <a16:creationId xmlns:a16="http://schemas.microsoft.com/office/drawing/2014/main" id="{2C2A581D-DF00-A753-96FC-9468D13DCEA3}"/>
              </a:ext>
            </a:extLst>
          </p:cNvPr>
          <p:cNvSpPr txBox="1"/>
          <p:nvPr/>
        </p:nvSpPr>
        <p:spPr>
          <a:xfrm>
            <a:off x="7222089" y="3682354"/>
            <a:ext cx="2362185" cy="369332"/>
          </a:xfrm>
          <a:prstGeom prst="rect">
            <a:avLst/>
          </a:prstGeom>
          <a:noFill/>
        </p:spPr>
        <p:txBody>
          <a:bodyPr wrap="none" rtlCol="0">
            <a:spAutoFit/>
          </a:bodyPr>
          <a:lstStyle/>
          <a:p>
            <a:r>
              <a:rPr lang="en-AU" b="1">
                <a:solidFill>
                  <a:schemeClr val="bg1"/>
                </a:solidFill>
              </a:rPr>
              <a:t>LINDLEY BESS PROJECT</a:t>
            </a:r>
          </a:p>
        </p:txBody>
      </p:sp>
      <p:sp>
        <p:nvSpPr>
          <p:cNvPr id="65" name="TextBox 64">
            <a:extLst>
              <a:ext uri="{FF2B5EF4-FFF2-40B4-BE49-F238E27FC236}">
                <a16:creationId xmlns:a16="http://schemas.microsoft.com/office/drawing/2014/main" id="{2B981A88-B1BD-AEB7-99E0-A57BBB7D5345}"/>
              </a:ext>
            </a:extLst>
          </p:cNvPr>
          <p:cNvSpPr txBox="1"/>
          <p:nvPr/>
        </p:nvSpPr>
        <p:spPr>
          <a:xfrm>
            <a:off x="9516794" y="2502280"/>
            <a:ext cx="1837006" cy="523220"/>
          </a:xfrm>
          <a:prstGeom prst="rect">
            <a:avLst/>
          </a:prstGeom>
          <a:noFill/>
        </p:spPr>
        <p:txBody>
          <a:bodyPr wrap="square" rtlCol="0">
            <a:spAutoFit/>
          </a:bodyPr>
          <a:lstStyle/>
          <a:p>
            <a:pPr algn="r"/>
            <a:r>
              <a:rPr lang="en-AU" sz="1400" b="1">
                <a:solidFill>
                  <a:schemeClr val="bg1"/>
                </a:solidFill>
              </a:rPr>
              <a:t>NORTH-WEST BEND  DEVELOPMENT</a:t>
            </a:r>
          </a:p>
        </p:txBody>
      </p:sp>
      <p:sp>
        <p:nvSpPr>
          <p:cNvPr id="2" name="Oval 1">
            <a:extLst>
              <a:ext uri="{FF2B5EF4-FFF2-40B4-BE49-F238E27FC236}">
                <a16:creationId xmlns:a16="http://schemas.microsoft.com/office/drawing/2014/main" id="{0454398A-D32F-5A10-1386-ADE99F1C2392}"/>
              </a:ext>
            </a:extLst>
          </p:cNvPr>
          <p:cNvSpPr/>
          <p:nvPr/>
        </p:nvSpPr>
        <p:spPr>
          <a:xfrm>
            <a:off x="8143336" y="4101005"/>
            <a:ext cx="342058" cy="28934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09B98C-F72E-B960-42EF-B3B03734B546}"/>
              </a:ext>
            </a:extLst>
          </p:cNvPr>
          <p:cNvSpPr/>
          <p:nvPr/>
        </p:nvSpPr>
        <p:spPr>
          <a:xfrm>
            <a:off x="8610599" y="4789388"/>
            <a:ext cx="136585" cy="12841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B89C90-FD00-0904-07EF-CAD963073226}"/>
              </a:ext>
            </a:extLst>
          </p:cNvPr>
          <p:cNvSpPr/>
          <p:nvPr/>
        </p:nvSpPr>
        <p:spPr>
          <a:xfrm>
            <a:off x="1706715" y="4142572"/>
            <a:ext cx="136585" cy="12841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219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525-C3A9-AFC9-350B-C1389DCAB87A}"/>
              </a:ext>
            </a:extLst>
          </p:cNvPr>
          <p:cNvSpPr>
            <a:spLocks noGrp="1"/>
          </p:cNvSpPr>
          <p:nvPr>
            <p:ph type="ctrTitle"/>
          </p:nvPr>
        </p:nvSpPr>
        <p:spPr/>
        <p:txBody>
          <a:bodyPr/>
          <a:lstStyle/>
          <a:p>
            <a:r>
              <a:rPr lang="en-AU"/>
              <a:t>NORTH WEST BEND DEVELOPMENT – 2 PROJECTS</a:t>
            </a:r>
          </a:p>
        </p:txBody>
      </p:sp>
      <p:sp>
        <p:nvSpPr>
          <p:cNvPr id="3" name="Text Placeholder 2">
            <a:extLst>
              <a:ext uri="{FF2B5EF4-FFF2-40B4-BE49-F238E27FC236}">
                <a16:creationId xmlns:a16="http://schemas.microsoft.com/office/drawing/2014/main" id="{8B81DCB9-3B1B-3334-25B2-6D2FA702EBE2}"/>
              </a:ext>
            </a:extLst>
          </p:cNvPr>
          <p:cNvSpPr>
            <a:spLocks noGrp="1"/>
          </p:cNvSpPr>
          <p:nvPr>
            <p:ph type="body" sz="quarter" idx="13"/>
          </p:nvPr>
        </p:nvSpPr>
        <p:spPr/>
        <p:txBody>
          <a:bodyPr/>
          <a:lstStyle/>
          <a:p>
            <a:r>
              <a:rPr lang="en-US"/>
              <a:t>Lindley BESS offers focused investors an advanced development asset at a ready to build phase. </a:t>
            </a:r>
            <a:endParaRPr lang="en-AU"/>
          </a:p>
        </p:txBody>
      </p:sp>
      <p:graphicFrame>
        <p:nvGraphicFramePr>
          <p:cNvPr id="5" name="Table 5">
            <a:extLst>
              <a:ext uri="{FF2B5EF4-FFF2-40B4-BE49-F238E27FC236}">
                <a16:creationId xmlns:a16="http://schemas.microsoft.com/office/drawing/2014/main" id="{98D6145D-244C-56C2-95DB-B19FA18EBE05}"/>
              </a:ext>
            </a:extLst>
          </p:cNvPr>
          <p:cNvGraphicFramePr>
            <a:graphicFrameLocks noGrp="1"/>
          </p:cNvGraphicFramePr>
          <p:nvPr>
            <p:ph type="tbl" sz="quarter" idx="14"/>
            <p:extLst>
              <p:ext uri="{D42A27DB-BD31-4B8C-83A1-F6EECF244321}">
                <p14:modId xmlns:p14="http://schemas.microsoft.com/office/powerpoint/2010/main" val="267936642"/>
              </p:ext>
            </p:extLst>
          </p:nvPr>
        </p:nvGraphicFramePr>
        <p:xfrm>
          <a:off x="442464" y="1721692"/>
          <a:ext cx="6092473" cy="4743097"/>
        </p:xfrm>
        <a:graphic>
          <a:graphicData uri="http://schemas.openxmlformats.org/drawingml/2006/table">
            <a:tbl>
              <a:tblPr firstRow="1" bandRow="1">
                <a:tableStyleId>{5C22544A-7EE6-4342-B048-85BDC9FD1C3A}</a:tableStyleId>
              </a:tblPr>
              <a:tblGrid>
                <a:gridCol w="277837">
                  <a:extLst>
                    <a:ext uri="{9D8B030D-6E8A-4147-A177-3AD203B41FA5}">
                      <a16:colId xmlns:a16="http://schemas.microsoft.com/office/drawing/2014/main" val="3782102009"/>
                    </a:ext>
                  </a:extLst>
                </a:gridCol>
                <a:gridCol w="1214452">
                  <a:extLst>
                    <a:ext uri="{9D8B030D-6E8A-4147-A177-3AD203B41FA5}">
                      <a16:colId xmlns:a16="http://schemas.microsoft.com/office/drawing/2014/main" val="3167905893"/>
                    </a:ext>
                  </a:extLst>
                </a:gridCol>
                <a:gridCol w="4600184">
                  <a:extLst>
                    <a:ext uri="{9D8B030D-6E8A-4147-A177-3AD203B41FA5}">
                      <a16:colId xmlns:a16="http://schemas.microsoft.com/office/drawing/2014/main" val="1082629231"/>
                    </a:ext>
                  </a:extLst>
                </a:gridCol>
              </a:tblGrid>
              <a:tr h="281183">
                <a:tc rowSpan="2">
                  <a:txBody>
                    <a:bodyPr/>
                    <a:lstStyle/>
                    <a:p>
                      <a:pPr marL="0" algn="ctr"/>
                      <a:r>
                        <a:rPr lang="en-AU" sz="1200">
                          <a:solidFill>
                            <a:schemeClr val="bg1"/>
                          </a:solidFill>
                          <a:latin typeface="Arial" panose="020B0604020202020204" pitchFamily="34" charset="0"/>
                          <a:cs typeface="Arial" panose="020B0604020202020204" pitchFamily="34" charset="0"/>
                        </a:rPr>
                        <a:t>Asset</a:t>
                      </a:r>
                    </a:p>
                  </a:txBody>
                  <a:tcPr vert="vert270" anchor="ctr">
                    <a:lnR w="12700" cap="flat" cmpd="sng" algn="ctr">
                      <a:solidFill>
                        <a:schemeClr val="bg1"/>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solidFill>
                      <a:srgbClr val="2AC0D1"/>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Location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US" sz="1250" b="0">
                          <a:solidFill>
                            <a:schemeClr val="tx1">
                              <a:lumMod val="50000"/>
                              <a:lumOff val="50000"/>
                            </a:schemeClr>
                          </a:solidFill>
                          <a:latin typeface="Arial" panose="020B0604020202020204" pitchFamily="34" charset="0"/>
                          <a:cs typeface="Arial" panose="020B0604020202020204" pitchFamily="34" charset="0"/>
                        </a:rPr>
                        <a:t>Located ~130km northeast of Adelaide, South Australia.</a:t>
                      </a:r>
                    </a:p>
                  </a:txBody>
                  <a:tcPr anchor="ctr">
                    <a:lnL w="12700" cap="flat" cmpd="sng" algn="ctr">
                      <a:solidFill>
                        <a:schemeClr val="bg1"/>
                      </a:solidFill>
                      <a:prstDash val="solid"/>
                      <a:round/>
                      <a:headEnd type="none" w="med" len="med"/>
                      <a:tailEnd type="none" w="med" len="med"/>
                    </a:lnL>
                    <a:lnR w="12700" cap="flat" cmpd="sng" algn="ctr">
                      <a:solidFill>
                        <a:srgbClr val="B0ACAC"/>
                      </a:solidFill>
                      <a:prstDash val="solid"/>
                      <a:round/>
                      <a:headEnd type="none" w="med" len="med"/>
                      <a:tailEnd type="none" w="med" len="med"/>
                    </a:lnR>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179527659"/>
                  </a:ext>
                </a:extLst>
              </a:tr>
              <a:tr h="1640069">
                <a:tc vMerge="1">
                  <a:txBody>
                    <a:bodyPr/>
                    <a:lstStyle/>
                    <a:p>
                      <a:pPr marL="360000"/>
                      <a:endParaRPr lang="en-AU" sz="1200">
                        <a:solidFill>
                          <a:schemeClr val="tx1">
                            <a:lumMod val="50000"/>
                            <a:lumOff val="50000"/>
                          </a:schemeClr>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AC0D1"/>
                    </a:solidFill>
                  </a:tcPr>
                </a:tc>
                <a:tc>
                  <a:txBody>
                    <a:bodyPr/>
                    <a:lstStyle/>
                    <a:p>
                      <a:pPr marL="0" algn="l" defTabSz="914400" rtl="0" eaLnBrk="1" latinLnBrk="0" hangingPunct="1"/>
                      <a:r>
                        <a:rPr lang="en-AU" sz="1250" b="1" kern="1200">
                          <a:solidFill>
                            <a:srgbClr val="29BFD0"/>
                          </a:solidFill>
                          <a:latin typeface="Arial" panose="020B0604020202020204" pitchFamily="34" charset="0"/>
                          <a:ea typeface="+mn-ea"/>
                          <a:cs typeface="Arial" panose="020B0604020202020204" pitchFamily="34" charset="0"/>
                        </a:rPr>
                        <a:t>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AU" sz="1250" b="0" kern="1200">
                          <a:solidFill>
                            <a:schemeClr val="tx1">
                              <a:lumMod val="50000"/>
                              <a:lumOff val="50000"/>
                            </a:schemeClr>
                          </a:solidFill>
                          <a:latin typeface="Arial" panose="020B0604020202020204" pitchFamily="34" charset="0"/>
                          <a:ea typeface="+mn-ea"/>
                          <a:cs typeface="Arial" panose="020B0604020202020204" pitchFamily="34" charset="0"/>
                        </a:rPr>
                        <a:t>Stage 1 </a:t>
                      </a:r>
                      <a:r>
                        <a:rPr lang="en-US" altLang="zh-CN" sz="1250" b="0" kern="1200">
                          <a:solidFill>
                            <a:schemeClr val="tx1">
                              <a:lumMod val="50000"/>
                              <a:lumOff val="50000"/>
                            </a:schemeClr>
                          </a:solidFill>
                          <a:latin typeface="Arial" panose="020B0604020202020204" pitchFamily="34" charset="0"/>
                          <a:ea typeface="+mn-ea"/>
                          <a:cs typeface="Arial" panose="020B0604020202020204" pitchFamily="34" charset="0"/>
                        </a:rPr>
                        <a:t>Lindley</a:t>
                      </a:r>
                      <a:r>
                        <a:rPr lang="en-AU" altLang="zh-CN" sz="1250" b="0" kern="1200">
                          <a:solidFill>
                            <a:schemeClr val="tx1">
                              <a:lumMod val="50000"/>
                              <a:lumOff val="50000"/>
                            </a:schemeClr>
                          </a:solidFill>
                          <a:latin typeface="Arial" panose="020B0604020202020204" pitchFamily="34" charset="0"/>
                          <a:ea typeface="+mn-ea"/>
                          <a:cs typeface="Arial" panose="020B0604020202020204" pitchFamily="34" charset="0"/>
                        </a:rPr>
                        <a:t> BESS:</a:t>
                      </a:r>
                    </a:p>
                    <a:p>
                      <a:pPr marL="0" indent="0">
                        <a:lnSpc>
                          <a:spcPct val="100000"/>
                        </a:lnSpc>
                        <a:spcBef>
                          <a:spcPts val="200"/>
                        </a:spcBef>
                        <a:spcAft>
                          <a:spcPts val="200"/>
                        </a:spcAft>
                        <a:buFont typeface="Arial" panose="020B0604020202020204" pitchFamily="34" charset="0"/>
                        <a:buNone/>
                      </a:pPr>
                      <a:r>
                        <a:rPr lang="en-AU" sz="1250" b="0" kern="1200">
                          <a:solidFill>
                            <a:schemeClr val="tx1">
                              <a:lumMod val="50000"/>
                              <a:lumOff val="50000"/>
                            </a:schemeClr>
                          </a:solidFill>
                          <a:latin typeface="Arial" panose="020B0604020202020204" pitchFamily="34" charset="0"/>
                          <a:ea typeface="+mn-ea"/>
                          <a:cs typeface="Arial" panose="020B0604020202020204" pitchFamily="34" charset="0"/>
                        </a:rPr>
                        <a:t>                  100MW / 200MWh-400MWh+ BESS - 132kV</a:t>
                      </a:r>
                    </a:p>
                    <a:p>
                      <a:pPr marL="172800" indent="-172800">
                        <a:lnSpc>
                          <a:spcPct val="100000"/>
                        </a:lnSpc>
                        <a:spcBef>
                          <a:spcPts val="200"/>
                        </a:spcBef>
                        <a:spcAft>
                          <a:spcPts val="200"/>
                        </a:spcAft>
                        <a:buFont typeface="Arial" panose="020B0604020202020204" pitchFamily="34" charset="0"/>
                        <a:buChar char="•"/>
                      </a:pPr>
                      <a:r>
                        <a:rPr lang="en-AU" sz="1250" b="0" kern="1200">
                          <a:solidFill>
                            <a:schemeClr val="tx1">
                              <a:lumMod val="50000"/>
                              <a:lumOff val="50000"/>
                            </a:schemeClr>
                          </a:solidFill>
                          <a:latin typeface="Arial" panose="020B0604020202020204" pitchFamily="34" charset="0"/>
                          <a:ea typeface="+mn-ea"/>
                          <a:cs typeface="Arial" panose="020B0604020202020204" pitchFamily="34" charset="0"/>
                        </a:rPr>
                        <a:t>Stage 2 Brenda Energy Park:</a:t>
                      </a:r>
                    </a:p>
                    <a:p>
                      <a:pPr marL="0" indent="0">
                        <a:lnSpc>
                          <a:spcPct val="100000"/>
                        </a:lnSpc>
                        <a:spcBef>
                          <a:spcPts val="200"/>
                        </a:spcBef>
                        <a:spcAft>
                          <a:spcPts val="200"/>
                        </a:spcAft>
                        <a:buFont typeface="Arial" panose="020B0604020202020204" pitchFamily="34" charset="0"/>
                        <a:buNone/>
                      </a:pPr>
                      <a:r>
                        <a:rPr lang="en-AU" sz="1250" b="0" kern="1200">
                          <a:solidFill>
                            <a:schemeClr val="tx1">
                              <a:lumMod val="50000"/>
                              <a:lumOff val="50000"/>
                            </a:schemeClr>
                          </a:solidFill>
                          <a:latin typeface="Arial" panose="020B0604020202020204" pitchFamily="34" charset="0"/>
                          <a:ea typeface="+mn-ea"/>
                          <a:cs typeface="Arial" panose="020B0604020202020204" pitchFamily="34" charset="0"/>
                        </a:rPr>
                        <a:t>            260MW Solar &amp; 200MW/400MWh+ BESS - 330kV</a:t>
                      </a:r>
                    </a:p>
                    <a:p>
                      <a:pPr marL="172800" indent="-172800">
                        <a:lnSpc>
                          <a:spcPct val="100000"/>
                        </a:lnSpc>
                        <a:spcBef>
                          <a:spcPts val="200"/>
                        </a:spcBef>
                        <a:spcAft>
                          <a:spcPts val="200"/>
                        </a:spcAft>
                        <a:buFont typeface="Arial" panose="020B0604020202020204" pitchFamily="34" charset="0"/>
                        <a:buChar char="•"/>
                      </a:pPr>
                      <a:r>
                        <a:rPr lang="en-AU" sz="1250" b="0" kern="1200">
                          <a:solidFill>
                            <a:schemeClr val="tx1">
                              <a:lumMod val="50000"/>
                              <a:lumOff val="50000"/>
                            </a:schemeClr>
                          </a:solidFill>
                          <a:latin typeface="Arial" panose="020B0604020202020204" pitchFamily="34" charset="0"/>
                          <a:ea typeface="+mn-ea"/>
                          <a:cs typeface="Arial" panose="020B0604020202020204" pitchFamily="34" charset="0"/>
                        </a:rPr>
                        <a:t>Future Opportunities: Hydrogen (nearby water pipeline)</a:t>
                      </a:r>
                    </a:p>
                    <a:p>
                      <a:pPr marL="172800" indent="-172800">
                        <a:lnSpc>
                          <a:spcPct val="100000"/>
                        </a:lnSpc>
                        <a:spcBef>
                          <a:spcPts val="200"/>
                        </a:spcBef>
                        <a:spcAft>
                          <a:spcPts val="200"/>
                        </a:spcAft>
                        <a:buFont typeface="Arial" panose="020B0604020202020204" pitchFamily="34" charset="0"/>
                        <a:buChar char="•"/>
                      </a:pPr>
                      <a:r>
                        <a:rPr lang="en-US" altLang="zh-CN" sz="1250" b="0" kern="1200">
                          <a:solidFill>
                            <a:schemeClr val="tx1">
                              <a:lumMod val="50000"/>
                              <a:lumOff val="50000"/>
                            </a:schemeClr>
                          </a:solidFill>
                          <a:latin typeface="Arial" panose="020B0604020202020204" pitchFamily="34" charset="0"/>
                          <a:ea typeface="+mn-ea"/>
                          <a:cs typeface="Arial" panose="020B0604020202020204" pitchFamily="34" charset="0"/>
                        </a:rPr>
                        <a:t>Wind: 7.6m/s @ 150m height</a:t>
                      </a:r>
                      <a:endParaRPr lang="en-AU" sz="1250" b="0" kern="1200">
                        <a:solidFill>
                          <a:schemeClr val="tx1">
                            <a:lumMod val="50000"/>
                            <a:lumOff val="50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rgbClr val="B0ACAC"/>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05934554"/>
                  </a:ext>
                </a:extLst>
              </a:tr>
              <a:tr h="1021825">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Advanced Development Stage</a:t>
                      </a:r>
                    </a:p>
                  </a:txBody>
                  <a:tcPr vert="vert270"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solidFill>
                      <a:srgbClr val="2290CA"/>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Land Secured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50" b="0">
                          <a:solidFill>
                            <a:schemeClr val="tx1">
                              <a:lumMod val="50000"/>
                              <a:lumOff val="50000"/>
                            </a:schemeClr>
                          </a:solidFill>
                          <a:latin typeface="Arial" panose="020B0604020202020204" pitchFamily="34" charset="0"/>
                          <a:cs typeface="Arial" panose="020B0604020202020204" pitchFamily="34" charset="0"/>
                        </a:rPr>
                        <a:t>550ha of freehold land covering all stages of the development.</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50" b="0">
                          <a:solidFill>
                            <a:schemeClr val="tx1">
                              <a:lumMod val="50000"/>
                              <a:lumOff val="50000"/>
                            </a:schemeClr>
                          </a:solidFill>
                          <a:latin typeface="Arial" panose="020B0604020202020204" pitchFamily="34" charset="0"/>
                          <a:cs typeface="Arial" panose="020B0604020202020204" pitchFamily="34" charset="0"/>
                        </a:rPr>
                        <a:t>Flat site conditions with easy traffic access.</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50" b="0">
                          <a:solidFill>
                            <a:schemeClr val="tx1">
                              <a:lumMod val="50000"/>
                              <a:lumOff val="50000"/>
                            </a:schemeClr>
                          </a:solidFill>
                          <a:latin typeface="Arial" panose="020B0604020202020204" pitchFamily="34" charset="0"/>
                          <a:cs typeface="Arial" panose="020B0604020202020204" pitchFamily="34" charset="0"/>
                        </a:rPr>
                        <a:t>SynCo is flexible to a land sale or long-term lease with the investors.</a:t>
                      </a:r>
                      <a:endParaRPr lang="en-US" sz="1250" b="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rgbClr val="B0ACAC"/>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240409924"/>
                  </a:ext>
                </a:extLst>
              </a:tr>
              <a:tr h="874498">
                <a:tc vMerge="1">
                  <a:txBody>
                    <a:bodyPr/>
                    <a:lstStyle/>
                    <a:p>
                      <a:pPr marL="360000"/>
                      <a:endParaRPr lang="en-AU" sz="1200" b="1">
                        <a:solidFill>
                          <a:schemeClr val="tx1">
                            <a:lumMod val="50000"/>
                            <a:lumOff val="50000"/>
                          </a:schemeClr>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290C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solidFill>
                            <a:srgbClr val="29BFD0"/>
                          </a:solidFill>
                          <a:latin typeface="Arial" panose="020B0604020202020204" pitchFamily="34" charset="0"/>
                          <a:cs typeface="Arial" panose="020B0604020202020204" pitchFamily="34" charset="0"/>
                        </a:rPr>
                        <a:t>Development Approval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indent="-171450">
                        <a:lnSpc>
                          <a:spcPct val="100000"/>
                        </a:lnSpc>
                        <a:spcBef>
                          <a:spcPts val="200"/>
                        </a:spcBef>
                        <a:spcAft>
                          <a:spcPts val="200"/>
                        </a:spcAft>
                        <a:buFont typeface="Arial" panose="020B0604020202020204" pitchFamily="34" charset="0"/>
                        <a:buChar cha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SA State Gov the Office of the Technical Regulator (OTR) Certificate issued in Oct 2023.</a:t>
                      </a:r>
                    </a:p>
                    <a:p>
                      <a:pPr marL="171450" indent="-171450">
                        <a:lnSpc>
                          <a:spcPct val="100000"/>
                        </a:lnSpc>
                        <a:spcBef>
                          <a:spcPts val="200"/>
                        </a:spcBef>
                        <a:spcAft>
                          <a:spcPts val="200"/>
                        </a:spcAft>
                        <a:buFont typeface="Arial" panose="020B0604020202020204" pitchFamily="34" charset="0"/>
                        <a:buChar cha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Development planning approval secured in Q3 2023.</a:t>
                      </a:r>
                    </a:p>
                  </a:txBody>
                  <a:tcPr anchor="ctr">
                    <a:lnL w="12700" cap="flat" cmpd="sng" algn="ctr">
                      <a:solidFill>
                        <a:schemeClr val="bg1"/>
                      </a:solidFill>
                      <a:prstDash val="solid"/>
                      <a:round/>
                      <a:headEnd type="none" w="med" len="med"/>
                      <a:tailEnd type="none" w="med" len="med"/>
                    </a:lnL>
                    <a:lnR w="12700" cap="flat" cmpd="sng" algn="ctr">
                      <a:solidFill>
                        <a:srgbClr val="B0ACAC"/>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43390376"/>
                  </a:ext>
                </a:extLst>
              </a:tr>
              <a:tr h="801050">
                <a:tc vMerge="1">
                  <a:txBody>
                    <a:bodyPr/>
                    <a:lstStyle/>
                    <a:p>
                      <a:pPr marL="360000"/>
                      <a:endParaRPr lang="en-AU" sz="1200" b="1">
                        <a:solidFill>
                          <a:schemeClr val="tx1">
                            <a:lumMod val="50000"/>
                            <a:lumOff val="50000"/>
                          </a:schemeClr>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290CA"/>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Connection Agreement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Stage 1 connection offer &amp; 5.3.4A letter in Q4 2023.</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Substation detailed design has been </a:t>
                      </a:r>
                      <a:r>
                        <a:rPr lang="en-US" sz="1250" b="0" err="1">
                          <a:solidFill>
                            <a:schemeClr val="tx1">
                              <a:lumMod val="50000"/>
                              <a:lumOff val="50000"/>
                            </a:schemeClr>
                          </a:solidFill>
                          <a:latin typeface="Arial" panose="020B0604020202020204" pitchFamily="34" charset="0"/>
                          <a:cs typeface="Arial" panose="020B0604020202020204" pitchFamily="34" charset="0"/>
                        </a:rPr>
                        <a:t>finalised</a:t>
                      </a:r>
                      <a:endParaRPr lang="en-US" sz="1250" b="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rgbClr val="B0ACAC"/>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925232962"/>
                  </a:ext>
                </a:extLst>
              </a:tr>
            </a:tbl>
          </a:graphicData>
        </a:graphic>
      </p:graphicFrame>
      <p:sp>
        <p:nvSpPr>
          <p:cNvPr id="13" name="Footer Placeholder 12">
            <a:extLst>
              <a:ext uri="{FF2B5EF4-FFF2-40B4-BE49-F238E27FC236}">
                <a16:creationId xmlns:a16="http://schemas.microsoft.com/office/drawing/2014/main" id="{7C927072-6E8C-F281-16DE-283DDEF0F819}"/>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21" name="Slide Number Placeholder 20">
            <a:extLst>
              <a:ext uri="{FF2B5EF4-FFF2-40B4-BE49-F238E27FC236}">
                <a16:creationId xmlns:a16="http://schemas.microsoft.com/office/drawing/2014/main" id="{E7790591-50D2-448C-1D06-77E5A8B51AA9}"/>
              </a:ext>
            </a:extLst>
          </p:cNvPr>
          <p:cNvSpPr>
            <a:spLocks noGrp="1"/>
          </p:cNvSpPr>
          <p:nvPr>
            <p:ph type="sldNum" sz="quarter" idx="12"/>
          </p:nvPr>
        </p:nvSpPr>
        <p:spPr/>
        <p:txBody>
          <a:bodyPr/>
          <a:lstStyle/>
          <a:p>
            <a:pPr algn="ctr"/>
            <a:fld id="{F1491218-501A-4582-AB0D-AAC729C58716}" type="slidenum">
              <a:rPr lang="en-AU" smtClean="0"/>
              <a:pPr algn="ctr"/>
              <a:t>7</a:t>
            </a:fld>
            <a:endParaRPr lang="en-AU"/>
          </a:p>
        </p:txBody>
      </p:sp>
      <p:graphicFrame>
        <p:nvGraphicFramePr>
          <p:cNvPr id="8" name="Table 5">
            <a:extLst>
              <a:ext uri="{FF2B5EF4-FFF2-40B4-BE49-F238E27FC236}">
                <a16:creationId xmlns:a16="http://schemas.microsoft.com/office/drawing/2014/main" id="{226DE51E-3D6A-6CA8-0CB7-1EF9F20291DA}"/>
              </a:ext>
            </a:extLst>
          </p:cNvPr>
          <p:cNvGraphicFramePr>
            <a:graphicFrameLocks/>
          </p:cNvGraphicFramePr>
          <p:nvPr>
            <p:extLst>
              <p:ext uri="{D42A27DB-BD31-4B8C-83A1-F6EECF244321}">
                <p14:modId xmlns:p14="http://schemas.microsoft.com/office/powerpoint/2010/main" val="3025698356"/>
              </p:ext>
            </p:extLst>
          </p:nvPr>
        </p:nvGraphicFramePr>
        <p:xfrm>
          <a:off x="6600423" y="1749779"/>
          <a:ext cx="5177509" cy="4729051"/>
        </p:xfrm>
        <a:graphic>
          <a:graphicData uri="http://schemas.openxmlformats.org/drawingml/2006/table">
            <a:tbl>
              <a:tblPr firstRow="1" bandRow="1">
                <a:tableStyleId>{5C22544A-7EE6-4342-B048-85BDC9FD1C3A}</a:tableStyleId>
              </a:tblPr>
              <a:tblGrid>
                <a:gridCol w="421866">
                  <a:extLst>
                    <a:ext uri="{9D8B030D-6E8A-4147-A177-3AD203B41FA5}">
                      <a16:colId xmlns:a16="http://schemas.microsoft.com/office/drawing/2014/main" val="675639580"/>
                    </a:ext>
                  </a:extLst>
                </a:gridCol>
                <a:gridCol w="1753651">
                  <a:extLst>
                    <a:ext uri="{9D8B030D-6E8A-4147-A177-3AD203B41FA5}">
                      <a16:colId xmlns:a16="http://schemas.microsoft.com/office/drawing/2014/main" val="3167905893"/>
                    </a:ext>
                  </a:extLst>
                </a:gridCol>
                <a:gridCol w="3001992">
                  <a:extLst>
                    <a:ext uri="{9D8B030D-6E8A-4147-A177-3AD203B41FA5}">
                      <a16:colId xmlns:a16="http://schemas.microsoft.com/office/drawing/2014/main" val="1082629231"/>
                    </a:ext>
                  </a:extLst>
                </a:gridCol>
              </a:tblGrid>
              <a:tr h="536597">
                <a:tc rowSpan="8">
                  <a:txBody>
                    <a:bodyPr/>
                    <a:lstStyle/>
                    <a:p>
                      <a:pPr marL="0" algn="ctr"/>
                      <a:r>
                        <a:rPr lang="en-AU" sz="1250" b="1">
                          <a:ln>
                            <a:noFill/>
                          </a:ln>
                          <a:solidFill>
                            <a:schemeClr val="bg1"/>
                          </a:solidFill>
                          <a:latin typeface="Arial" panose="020B0604020202020204" pitchFamily="34" charset="0"/>
                          <a:cs typeface="Arial" panose="020B0604020202020204" pitchFamily="34" charset="0"/>
                        </a:rPr>
                        <a:t>Key Metrics – Stage One</a:t>
                      </a:r>
                    </a:p>
                  </a:txBody>
                  <a:tcPr vert="vert270"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2AC0D1"/>
                    </a:solidFill>
                  </a:tcPr>
                </a:tc>
                <a:tc>
                  <a:txBody>
                    <a:bodyPr/>
                    <a:lstStyle/>
                    <a:p>
                      <a:pPr marL="0"/>
                      <a:r>
                        <a:rPr lang="en-AU" sz="1250" b="1">
                          <a:solidFill>
                            <a:srgbClr val="29BFD0"/>
                          </a:solidFill>
                          <a:latin typeface="Arial" panose="020B0604020202020204" pitchFamily="34" charset="0"/>
                          <a:cs typeface="Arial" panose="020B0604020202020204" pitchFamily="34" charset="0"/>
                        </a:rPr>
                        <a:t>Construction Period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US" sz="1250" b="0">
                          <a:solidFill>
                            <a:schemeClr val="tx1">
                              <a:lumMod val="50000"/>
                              <a:lumOff val="50000"/>
                            </a:schemeClr>
                          </a:solidFill>
                          <a:latin typeface="Arial" panose="020B0604020202020204" pitchFamily="34" charset="0"/>
                          <a:cs typeface="Arial" panose="020B0604020202020204" pitchFamily="34" charset="0"/>
                        </a:rPr>
                        <a:t>12-18 months</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13589416"/>
                  </a:ext>
                </a:extLst>
              </a:tr>
              <a:tr h="536596">
                <a:tc vMerge="1">
                  <a:txBody>
                    <a:bodyPr/>
                    <a:lstStyle/>
                    <a:p>
                      <a:pPr marL="0"/>
                      <a:endParaRPr lang="en-AU" sz="1200" b="1">
                        <a:solidFill>
                          <a:srgbClr val="29BFD0"/>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r>
                        <a:rPr lang="en-AU" sz="1250" b="1">
                          <a:solidFill>
                            <a:srgbClr val="29BFD0"/>
                          </a:solidFill>
                          <a:latin typeface="Arial" panose="020B0604020202020204" pitchFamily="34" charset="0"/>
                          <a:cs typeface="Arial" panose="020B0604020202020204" pitchFamily="34" charset="0"/>
                        </a:rPr>
                        <a:t>Commercial Operations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US" sz="1250" b="0">
                          <a:solidFill>
                            <a:schemeClr val="tx1">
                              <a:lumMod val="50000"/>
                              <a:lumOff val="50000"/>
                            </a:schemeClr>
                          </a:solidFill>
                          <a:latin typeface="Arial" panose="020B0604020202020204" pitchFamily="34" charset="0"/>
                          <a:cs typeface="Arial" panose="020B0604020202020204" pitchFamily="34" charset="0"/>
                        </a:rPr>
                        <a:t>6 weeks from completion of construction</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489374049"/>
                  </a:ext>
                </a:extLst>
              </a:tr>
              <a:tr h="536597">
                <a:tc vMerge="1">
                  <a:txBody>
                    <a:bodyPr/>
                    <a:lstStyle/>
                    <a:p>
                      <a:pPr marL="0"/>
                      <a:endParaRPr lang="en-AU" sz="1200" b="1">
                        <a:solidFill>
                          <a:srgbClr val="29BFD0"/>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r>
                        <a:rPr lang="en-AU" sz="1250" b="1">
                          <a:solidFill>
                            <a:srgbClr val="29BFD0"/>
                          </a:solidFill>
                          <a:latin typeface="Arial" panose="020B0604020202020204" pitchFamily="34" charset="0"/>
                          <a:cs typeface="Arial" panose="020B0604020202020204" pitchFamily="34" charset="0"/>
                        </a:rPr>
                        <a:t>Secured Senior Debt Financing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2800" indent="-172800">
                        <a:lnSpc>
                          <a:spcPct val="100000"/>
                        </a:lnSpc>
                        <a:spcBef>
                          <a:spcPts val="200"/>
                        </a:spcBef>
                        <a:spcAft>
                          <a:spcPts val="200"/>
                        </a:spcAft>
                        <a:buFont typeface="Arial" panose="020B0604020202020204" pitchFamily="34" charset="0"/>
                        <a:buChar char="•"/>
                      </a:pPr>
                      <a:r>
                        <a:rPr lang="en-AU" sz="1250" b="0" err="1">
                          <a:solidFill>
                            <a:schemeClr val="tx1">
                              <a:lumMod val="50000"/>
                              <a:lumOff val="50000"/>
                            </a:schemeClr>
                          </a:solidFill>
                          <a:latin typeface="Arial" panose="020B0604020202020204" pitchFamily="34" charset="0"/>
                          <a:cs typeface="Arial" panose="020B0604020202020204" pitchFamily="34" charset="0"/>
                        </a:rPr>
                        <a:t>InfraDebt</a:t>
                      </a:r>
                      <a:r>
                        <a:rPr lang="en-AU" sz="1250" b="0">
                          <a:solidFill>
                            <a:schemeClr val="tx1">
                              <a:lumMod val="50000"/>
                              <a:lumOff val="50000"/>
                            </a:schemeClr>
                          </a:solidFill>
                          <a:latin typeface="Arial" panose="020B0604020202020204" pitchFamily="34" charset="0"/>
                          <a:cs typeface="Arial" panose="020B0604020202020204" pitchFamily="34" charset="0"/>
                        </a:rPr>
                        <a:t> – 50% gearing ratio</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373721793"/>
                  </a:ext>
                </a:extLst>
              </a:tr>
              <a:tr h="457817">
                <a:tc vMerge="1">
                  <a:txBody>
                    <a:bodyPr/>
                    <a:lstStyle/>
                    <a:p>
                      <a:pPr marL="0"/>
                      <a:endParaRPr lang="en-AU" sz="1200" b="1">
                        <a:solidFill>
                          <a:srgbClr val="29BFD0"/>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r>
                        <a:rPr lang="en-AU" sz="1250" b="1">
                          <a:solidFill>
                            <a:srgbClr val="29BFD0"/>
                          </a:solidFill>
                          <a:latin typeface="Arial" panose="020B0604020202020204" pitchFamily="34" charset="0"/>
                          <a:cs typeface="Arial" panose="020B0604020202020204" pitchFamily="34" charset="0"/>
                        </a:rPr>
                        <a:t>Project IRR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2800" marR="0" lvl="0" indent="-17280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AU" sz="1250" b="0">
                          <a:solidFill>
                            <a:schemeClr val="tx1">
                              <a:lumMod val="50000"/>
                              <a:lumOff val="50000"/>
                            </a:schemeClr>
                          </a:solidFill>
                          <a:latin typeface="Arial" panose="020B0604020202020204" pitchFamily="34" charset="0"/>
                          <a:cs typeface="Arial" panose="020B0604020202020204" pitchFamily="34" charset="0"/>
                        </a:rPr>
                        <a:t>[18.0]% (pre-tax) / </a:t>
                      </a:r>
                      <a:r>
                        <a:rPr lang="en-US" sz="1250" b="0">
                          <a:solidFill>
                            <a:schemeClr val="tx1">
                              <a:lumMod val="50000"/>
                              <a:lumOff val="50000"/>
                            </a:schemeClr>
                          </a:solidFill>
                          <a:latin typeface="Arial" panose="020B0604020202020204" pitchFamily="34" charset="0"/>
                          <a:cs typeface="Arial" panose="020B0604020202020204" pitchFamily="34" charset="0"/>
                        </a:rPr>
                        <a:t>[15.3]%</a:t>
                      </a:r>
                      <a:r>
                        <a:rPr lang="en-AU" sz="1250" b="0">
                          <a:solidFill>
                            <a:schemeClr val="tx1">
                              <a:lumMod val="50000"/>
                              <a:lumOff val="50000"/>
                            </a:schemeClr>
                          </a:solidFill>
                          <a:latin typeface="Arial" panose="020B0604020202020204" pitchFamily="34" charset="0"/>
                          <a:cs typeface="Arial" panose="020B0604020202020204" pitchFamily="34" charset="0"/>
                        </a:rPr>
                        <a:t> (post-tax)</a:t>
                      </a:r>
                      <a:endParaRPr lang="en-US" sz="1250" b="0">
                        <a:solidFill>
                          <a:schemeClr val="tx1">
                            <a:lumMod val="50000"/>
                            <a:lumOff val="50000"/>
                          </a:schemeClr>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05934554"/>
                  </a:ext>
                </a:extLst>
              </a:tr>
              <a:tr h="516722">
                <a:tc vMerge="1">
                  <a:txBody>
                    <a:bodyPr/>
                    <a:lstStyle/>
                    <a:p>
                      <a:pPr marL="0"/>
                      <a:endParaRPr lang="en-AU" sz="1200" b="1">
                        <a:solidFill>
                          <a:srgbClr val="29BFD0"/>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r>
                        <a:rPr lang="en-AU" sz="1250" b="1">
                          <a:solidFill>
                            <a:srgbClr val="29BFD0"/>
                          </a:solidFill>
                          <a:latin typeface="Arial" panose="020B0604020202020204" pitchFamily="34" charset="0"/>
                          <a:cs typeface="Arial" panose="020B0604020202020204" pitchFamily="34" charset="0"/>
                        </a:rPr>
                        <a:t>Equity IRR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[24.0]% (pre-tax) / [20.2]% (post-tax)</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373402589"/>
                  </a:ext>
                </a:extLst>
              </a:tr>
              <a:tr h="53659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solidFill>
                          <a:srgbClr val="29BFD0"/>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50" b="1">
                          <a:solidFill>
                            <a:srgbClr val="29BFD0"/>
                          </a:solidFill>
                          <a:latin typeface="Arial" panose="020B0604020202020204" pitchFamily="34" charset="0"/>
                          <a:cs typeface="Arial" panose="020B0604020202020204" pitchFamily="34" charset="0"/>
                        </a:rPr>
                        <a:t>Equity Payback Period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indent="-171450">
                        <a:lnSpc>
                          <a:spcPct val="100000"/>
                        </a:lnSpc>
                        <a:spcBef>
                          <a:spcPts val="200"/>
                        </a:spcBef>
                        <a:spcAft>
                          <a:spcPts val="200"/>
                        </a:spcAft>
                        <a:buFont typeface="Arial" panose="020B0604020202020204" pitchFamily="34" charset="0"/>
                        <a:buChar char="•"/>
                      </a:pPr>
                      <a:r>
                        <a:rPr lang="en-US" sz="1250" b="0" kern="1200">
                          <a:solidFill>
                            <a:schemeClr val="tx1">
                              <a:lumMod val="50000"/>
                              <a:lumOff val="50000"/>
                            </a:schemeClr>
                          </a:solidFill>
                          <a:latin typeface="Arial" panose="020B0604020202020204" pitchFamily="34" charset="0"/>
                          <a:ea typeface="+mn-ea"/>
                          <a:cs typeface="Arial" panose="020B0604020202020204" pitchFamily="34" charset="0"/>
                        </a:rPr>
                        <a:t>Approximately 5 years</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43390376"/>
                  </a:ext>
                </a:extLst>
              </a:tr>
              <a:tr h="716737">
                <a:tc vMerge="1">
                  <a:txBody>
                    <a:bodyPr/>
                    <a:lstStyle/>
                    <a:p>
                      <a:pPr marL="0"/>
                      <a:endParaRPr lang="en-AU" sz="1200" b="1">
                        <a:solidFill>
                          <a:srgbClr val="29BFD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r>
                        <a:rPr lang="en-AU" sz="1250" b="1">
                          <a:solidFill>
                            <a:srgbClr val="29BFD0"/>
                          </a:solidFill>
                          <a:latin typeface="Arial" panose="020B0604020202020204" pitchFamily="34" charset="0"/>
                          <a:cs typeface="Arial" panose="020B0604020202020204" pitchFamily="34" charset="0"/>
                        </a:rPr>
                        <a:t>Est Revenue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A$21.6m (Year 1)</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Market revenue forecasts by Aurora Energy</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925232962"/>
                  </a:ext>
                </a:extLst>
              </a:tr>
              <a:tr h="891389">
                <a:tc vMerge="1">
                  <a:txBody>
                    <a:bodyPr/>
                    <a:lstStyle/>
                    <a:p>
                      <a:pPr marL="0"/>
                      <a:endParaRPr lang="en-AU" sz="1200" b="1">
                        <a:solidFill>
                          <a:srgbClr val="29BFD0"/>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a:r>
                        <a:rPr lang="en-AU" sz="1250" b="1">
                          <a:solidFill>
                            <a:srgbClr val="29BFD0"/>
                          </a:solidFill>
                          <a:latin typeface="Arial" panose="020B0604020202020204" pitchFamily="34" charset="0"/>
                          <a:cs typeface="Arial" panose="020B0604020202020204" pitchFamily="34" charset="0"/>
                        </a:rPr>
                        <a:t>Asset Life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50" b="0">
                          <a:solidFill>
                            <a:schemeClr val="tx1">
                              <a:lumMod val="50000"/>
                              <a:lumOff val="50000"/>
                            </a:schemeClr>
                          </a:solidFill>
                          <a:latin typeface="Arial" panose="020B0604020202020204" pitchFamily="34" charset="0"/>
                          <a:cs typeface="Arial" panose="020B0604020202020204" pitchFamily="34" charset="0"/>
                        </a:rPr>
                        <a:t>30 years (re-powering in Year 14)</a:t>
                      </a:r>
                    </a:p>
                  </a:txBody>
                  <a:tcPr anchor="ctr">
                    <a:lnL w="1270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156896346"/>
                  </a:ext>
                </a:extLst>
              </a:tr>
            </a:tbl>
          </a:graphicData>
        </a:graphic>
      </p:graphicFrame>
    </p:spTree>
    <p:extLst>
      <p:ext uri="{BB962C8B-B14F-4D97-AF65-F5344CB8AC3E}">
        <p14:creationId xmlns:p14="http://schemas.microsoft.com/office/powerpoint/2010/main" val="29260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03C6A-733F-A4D9-A655-219326CD302A}"/>
              </a:ext>
            </a:extLst>
          </p:cNvPr>
          <p:cNvSpPr>
            <a:spLocks noGrp="1"/>
          </p:cNvSpPr>
          <p:nvPr>
            <p:ph type="ctrTitle"/>
          </p:nvPr>
        </p:nvSpPr>
        <p:spPr/>
        <p:txBody>
          <a:bodyPr/>
          <a:lstStyle/>
          <a:p>
            <a:r>
              <a:rPr lang="en-AU"/>
              <a:t>Lindley BESS – Flexible energy footprint </a:t>
            </a:r>
          </a:p>
        </p:txBody>
      </p:sp>
      <p:sp>
        <p:nvSpPr>
          <p:cNvPr id="5" name="Text Placeholder 4">
            <a:extLst>
              <a:ext uri="{FF2B5EF4-FFF2-40B4-BE49-F238E27FC236}">
                <a16:creationId xmlns:a16="http://schemas.microsoft.com/office/drawing/2014/main" id="{F847109B-0E92-904E-BAA1-8BE8026C2C30}"/>
              </a:ext>
            </a:extLst>
          </p:cNvPr>
          <p:cNvSpPr>
            <a:spLocks noGrp="1"/>
          </p:cNvSpPr>
          <p:nvPr>
            <p:ph type="body" sz="quarter" idx="13"/>
          </p:nvPr>
        </p:nvSpPr>
        <p:spPr/>
        <p:txBody>
          <a:bodyPr/>
          <a:lstStyle/>
          <a:p>
            <a:r>
              <a:rPr lang="en-US" b="1"/>
              <a:t>Lindley BESS Project – Future Opportunities.</a:t>
            </a:r>
            <a:endParaRPr lang="en-US"/>
          </a:p>
        </p:txBody>
      </p:sp>
      <p:sp>
        <p:nvSpPr>
          <p:cNvPr id="6" name="Text Placeholder 5">
            <a:extLst>
              <a:ext uri="{FF2B5EF4-FFF2-40B4-BE49-F238E27FC236}">
                <a16:creationId xmlns:a16="http://schemas.microsoft.com/office/drawing/2014/main" id="{53F376B1-2CAC-9F5C-2FB2-CF80F561B1E1}"/>
              </a:ext>
            </a:extLst>
          </p:cNvPr>
          <p:cNvSpPr>
            <a:spLocks noGrp="1"/>
          </p:cNvSpPr>
          <p:nvPr>
            <p:ph type="body" sz="quarter" idx="14"/>
          </p:nvPr>
        </p:nvSpPr>
        <p:spPr>
          <a:xfrm>
            <a:off x="449263" y="1831327"/>
            <a:ext cx="3630849" cy="4346575"/>
          </a:xfrm>
        </p:spPr>
        <p:txBody>
          <a:bodyPr/>
          <a:lstStyle/>
          <a:p>
            <a:r>
              <a:rPr lang="en-US"/>
              <a:t>SynCo is planning to develop a shared substation for Stage 2, which allows other projects to connect.</a:t>
            </a:r>
          </a:p>
          <a:p>
            <a:r>
              <a:rPr lang="en-US"/>
              <a:t>Future upgrade to Wind or Green Hydrogen project.</a:t>
            </a:r>
          </a:p>
          <a:p>
            <a:r>
              <a:rPr lang="en-US"/>
              <a:t>New Inter-Connector from SA to NSW Project of </a:t>
            </a:r>
            <a:r>
              <a:rPr lang="en-US" err="1"/>
              <a:t>EnergyConnect</a:t>
            </a:r>
            <a:r>
              <a:rPr lang="en-US"/>
              <a:t> run along the perimeter of the project site.</a:t>
            </a:r>
          </a:p>
        </p:txBody>
      </p:sp>
      <p:pic>
        <p:nvPicPr>
          <p:cNvPr id="7" name="Picture 6">
            <a:extLst>
              <a:ext uri="{FF2B5EF4-FFF2-40B4-BE49-F238E27FC236}">
                <a16:creationId xmlns:a16="http://schemas.microsoft.com/office/drawing/2014/main" id="{771F945D-07C6-B9DB-BEE0-88D9EC5DE01D}"/>
              </a:ext>
            </a:extLst>
          </p:cNvPr>
          <p:cNvPicPr>
            <a:picLocks noChangeAspect="1"/>
          </p:cNvPicPr>
          <p:nvPr/>
        </p:nvPicPr>
        <p:blipFill>
          <a:blip r:embed="rId2"/>
          <a:stretch>
            <a:fillRect/>
          </a:stretch>
        </p:blipFill>
        <p:spPr>
          <a:xfrm>
            <a:off x="4078604" y="1945889"/>
            <a:ext cx="7728857" cy="4341648"/>
          </a:xfrm>
          <a:prstGeom prst="rect">
            <a:avLst/>
          </a:prstGeom>
        </p:spPr>
      </p:pic>
      <p:sp>
        <p:nvSpPr>
          <p:cNvPr id="8" name="TextBox 7">
            <a:extLst>
              <a:ext uri="{FF2B5EF4-FFF2-40B4-BE49-F238E27FC236}">
                <a16:creationId xmlns:a16="http://schemas.microsoft.com/office/drawing/2014/main" id="{80020A50-25F3-86FC-FFE5-EF581566F759}"/>
              </a:ext>
            </a:extLst>
          </p:cNvPr>
          <p:cNvSpPr txBox="1"/>
          <p:nvPr/>
        </p:nvSpPr>
        <p:spPr>
          <a:xfrm>
            <a:off x="5656749" y="3049167"/>
            <a:ext cx="878502" cy="27699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a:latin typeface="Arial" panose="020B0604020202020204" pitchFamily="34" charset="0"/>
                <a:cs typeface="Arial" panose="020B0604020202020204" pitchFamily="34" charset="0"/>
              </a:rPr>
              <a:t>132kV</a:t>
            </a:r>
          </a:p>
        </p:txBody>
      </p:sp>
      <p:sp>
        <p:nvSpPr>
          <p:cNvPr id="9" name="TextBox 8">
            <a:extLst>
              <a:ext uri="{FF2B5EF4-FFF2-40B4-BE49-F238E27FC236}">
                <a16:creationId xmlns:a16="http://schemas.microsoft.com/office/drawing/2014/main" id="{166144C8-0215-1AA7-BBCE-CF913D2E155F}"/>
              </a:ext>
            </a:extLst>
          </p:cNvPr>
          <p:cNvSpPr txBox="1"/>
          <p:nvPr/>
        </p:nvSpPr>
        <p:spPr>
          <a:xfrm>
            <a:off x="4158343" y="4884057"/>
            <a:ext cx="1309720" cy="46166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200">
                <a:latin typeface="Arial" panose="020B0604020202020204" pitchFamily="34" charset="0"/>
                <a:cs typeface="Arial" panose="020B0604020202020204" pitchFamily="34" charset="0"/>
              </a:rPr>
              <a:t>330kV Interconnector</a:t>
            </a:r>
          </a:p>
        </p:txBody>
      </p:sp>
      <p:sp>
        <p:nvSpPr>
          <p:cNvPr id="11" name="Footer Placeholder 10">
            <a:extLst>
              <a:ext uri="{FF2B5EF4-FFF2-40B4-BE49-F238E27FC236}">
                <a16:creationId xmlns:a16="http://schemas.microsoft.com/office/drawing/2014/main" id="{C879CFDE-76E4-0F16-149B-A5E36D94785E}"/>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12" name="Slide Number Placeholder 11">
            <a:extLst>
              <a:ext uri="{FF2B5EF4-FFF2-40B4-BE49-F238E27FC236}">
                <a16:creationId xmlns:a16="http://schemas.microsoft.com/office/drawing/2014/main" id="{4D22B26F-C16F-2BC3-F3D7-752096BA44DE}"/>
              </a:ext>
            </a:extLst>
          </p:cNvPr>
          <p:cNvSpPr>
            <a:spLocks noGrp="1"/>
          </p:cNvSpPr>
          <p:nvPr>
            <p:ph type="sldNum" sz="quarter" idx="12"/>
          </p:nvPr>
        </p:nvSpPr>
        <p:spPr/>
        <p:txBody>
          <a:bodyPr/>
          <a:lstStyle/>
          <a:p>
            <a:fld id="{F1491218-501A-4582-AB0D-AAC729C58716}" type="slidenum">
              <a:rPr lang="en-AU" smtClean="0"/>
              <a:pPr/>
              <a:t>8</a:t>
            </a:fld>
            <a:endParaRPr lang="en-AU"/>
          </a:p>
        </p:txBody>
      </p:sp>
      <p:sp>
        <p:nvSpPr>
          <p:cNvPr id="2" name="Rectangle 1">
            <a:extLst>
              <a:ext uri="{FF2B5EF4-FFF2-40B4-BE49-F238E27FC236}">
                <a16:creationId xmlns:a16="http://schemas.microsoft.com/office/drawing/2014/main" id="{7920E530-33A5-8F0C-2922-8EAEBC2D7F9D}"/>
              </a:ext>
            </a:extLst>
          </p:cNvPr>
          <p:cNvSpPr/>
          <p:nvPr/>
        </p:nvSpPr>
        <p:spPr>
          <a:xfrm>
            <a:off x="6613714" y="3542585"/>
            <a:ext cx="519143" cy="707886"/>
          </a:xfrm>
          <a:prstGeom prst="rect">
            <a:avLst/>
          </a:prstGeom>
          <a:noFill/>
        </p:spPr>
        <p:txBody>
          <a:bodyPr wrap="square" lIns="91440" tIns="45720" rIns="91440" bIns="45720">
            <a:spAutoFit/>
          </a:bodyPr>
          <a:lstStyle/>
          <a:p>
            <a:pPr algn="ctr"/>
            <a:r>
              <a:rPr lang="en-US" sz="4000" b="1" spc="50">
                <a:ln w="0"/>
                <a:solidFill>
                  <a:schemeClr val="bg1"/>
                </a:solidFill>
                <a:effectLst>
                  <a:innerShdw blurRad="63500" dist="50800" dir="13500000">
                    <a:srgbClr val="000000">
                      <a:alpha val="50000"/>
                    </a:srgbClr>
                  </a:innerShdw>
                </a:effectLst>
              </a:rPr>
              <a:t>2</a:t>
            </a:r>
            <a:endParaRPr lang="en-US" sz="4000" b="1" cap="none" spc="50">
              <a:ln w="0"/>
              <a:solidFill>
                <a:schemeClr val="bg1"/>
              </a:solidFill>
              <a:effectLst>
                <a:innerShdw blurRad="63500" dist="50800" dir="13500000">
                  <a:srgbClr val="000000">
                    <a:alpha val="50000"/>
                  </a:srgbClr>
                </a:innerShdw>
              </a:effectLst>
            </a:endParaRPr>
          </a:p>
        </p:txBody>
      </p:sp>
      <p:sp>
        <p:nvSpPr>
          <p:cNvPr id="3" name="Rectangle 2">
            <a:extLst>
              <a:ext uri="{FF2B5EF4-FFF2-40B4-BE49-F238E27FC236}">
                <a16:creationId xmlns:a16="http://schemas.microsoft.com/office/drawing/2014/main" id="{B3B8FAED-1EE9-6686-DD49-1D952714D2CD}"/>
              </a:ext>
            </a:extLst>
          </p:cNvPr>
          <p:cNvSpPr/>
          <p:nvPr/>
        </p:nvSpPr>
        <p:spPr>
          <a:xfrm>
            <a:off x="10124774" y="2218170"/>
            <a:ext cx="1546256" cy="830997"/>
          </a:xfrm>
          <a:prstGeom prst="rect">
            <a:avLst/>
          </a:prstGeom>
          <a:noFill/>
        </p:spPr>
        <p:txBody>
          <a:bodyPr wrap="none" lIns="91440" tIns="45720" rIns="91440" bIns="45720">
            <a:spAutoFit/>
          </a:bodyPr>
          <a:lstStyle/>
          <a:p>
            <a:pPr algn="ctr"/>
            <a:r>
              <a:rPr lang="en-US" sz="2400" b="1" cap="none" spc="50">
                <a:ln w="0"/>
                <a:solidFill>
                  <a:schemeClr val="bg1"/>
                </a:solidFill>
                <a:effectLst>
                  <a:outerShdw blurRad="38100" dist="38100" dir="2700000" algn="tl">
                    <a:srgbClr val="000000">
                      <a:alpha val="43137"/>
                    </a:srgbClr>
                  </a:outerShdw>
                </a:effectLst>
              </a:rPr>
              <a:t>Hydrogen </a:t>
            </a:r>
          </a:p>
          <a:p>
            <a:pPr algn="ctr"/>
            <a:r>
              <a:rPr lang="en-US" sz="2400" b="1" cap="none" spc="50">
                <a:ln w="0"/>
                <a:solidFill>
                  <a:schemeClr val="bg1"/>
                </a:solidFill>
                <a:effectLst>
                  <a:outerShdw blurRad="38100" dist="38100" dir="2700000" algn="tl">
                    <a:srgbClr val="000000">
                      <a:alpha val="43137"/>
                    </a:srgbClr>
                  </a:outerShdw>
                </a:effectLst>
              </a:rPr>
              <a:t>Potential</a:t>
            </a:r>
          </a:p>
        </p:txBody>
      </p:sp>
      <p:pic>
        <p:nvPicPr>
          <p:cNvPr id="13" name="Picture 12">
            <a:extLst>
              <a:ext uri="{FF2B5EF4-FFF2-40B4-BE49-F238E27FC236}">
                <a16:creationId xmlns:a16="http://schemas.microsoft.com/office/drawing/2014/main" id="{6CCF0BA1-3E90-121D-A212-CF4C545FCA78}"/>
              </a:ext>
            </a:extLst>
          </p:cNvPr>
          <p:cNvPicPr>
            <a:picLocks noChangeAspect="1"/>
          </p:cNvPicPr>
          <p:nvPr/>
        </p:nvPicPr>
        <p:blipFill>
          <a:blip r:embed="rId3"/>
          <a:stretch>
            <a:fillRect/>
          </a:stretch>
        </p:blipFill>
        <p:spPr>
          <a:xfrm>
            <a:off x="4078604" y="1925247"/>
            <a:ext cx="1761573" cy="992332"/>
          </a:xfrm>
          <a:prstGeom prst="rect">
            <a:avLst/>
          </a:prstGeom>
        </p:spPr>
      </p:pic>
      <p:pic>
        <p:nvPicPr>
          <p:cNvPr id="14" name="Picture 13" descr="A desert landscape with blue sky and clouds&#10;&#10;Description automatically generated">
            <a:extLst>
              <a:ext uri="{FF2B5EF4-FFF2-40B4-BE49-F238E27FC236}">
                <a16:creationId xmlns:a16="http://schemas.microsoft.com/office/drawing/2014/main" id="{11DB574B-50F6-E991-8501-1F449FCA4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5604" y="5345722"/>
            <a:ext cx="1621857" cy="911804"/>
          </a:xfrm>
          <a:prstGeom prst="rect">
            <a:avLst/>
          </a:prstGeom>
        </p:spPr>
      </p:pic>
      <p:sp>
        <p:nvSpPr>
          <p:cNvPr id="15" name="Rectangle 14">
            <a:extLst>
              <a:ext uri="{FF2B5EF4-FFF2-40B4-BE49-F238E27FC236}">
                <a16:creationId xmlns:a16="http://schemas.microsoft.com/office/drawing/2014/main" id="{31D4BF63-E3F9-131B-A5F0-0F48DF3494EE}"/>
              </a:ext>
            </a:extLst>
          </p:cNvPr>
          <p:cNvSpPr/>
          <p:nvPr/>
        </p:nvSpPr>
        <p:spPr>
          <a:xfrm>
            <a:off x="9296638" y="4627436"/>
            <a:ext cx="1546256" cy="830997"/>
          </a:xfrm>
          <a:prstGeom prst="rect">
            <a:avLst/>
          </a:prstGeom>
          <a:noFill/>
        </p:spPr>
        <p:txBody>
          <a:bodyPr wrap="none" lIns="91440" tIns="45720" rIns="91440" bIns="45720">
            <a:spAutoFit/>
          </a:bodyPr>
          <a:lstStyle/>
          <a:p>
            <a:pPr algn="ctr"/>
            <a:r>
              <a:rPr lang="en-US" sz="2400" b="1" cap="none" spc="50">
                <a:ln w="0"/>
                <a:solidFill>
                  <a:schemeClr val="bg1"/>
                </a:solidFill>
                <a:effectLst>
                  <a:outerShdw blurRad="38100" dist="38100" dir="2700000" algn="tl">
                    <a:srgbClr val="000000">
                      <a:alpha val="43137"/>
                    </a:srgbClr>
                  </a:outerShdw>
                </a:effectLst>
              </a:rPr>
              <a:t>Hydrogen </a:t>
            </a:r>
          </a:p>
          <a:p>
            <a:pPr algn="ctr"/>
            <a:r>
              <a:rPr lang="en-US" sz="2400" b="1" cap="none" spc="50">
                <a:ln w="0"/>
                <a:solidFill>
                  <a:schemeClr val="bg1"/>
                </a:solidFill>
                <a:effectLst>
                  <a:outerShdw blurRad="38100" dist="38100" dir="2700000" algn="tl">
                    <a:srgbClr val="000000">
                      <a:alpha val="43137"/>
                    </a:srgbClr>
                  </a:outerShdw>
                </a:effectLst>
              </a:rPr>
              <a:t>Potential</a:t>
            </a:r>
          </a:p>
        </p:txBody>
      </p:sp>
      <p:sp>
        <p:nvSpPr>
          <p:cNvPr id="16" name="TextBox 15">
            <a:extLst>
              <a:ext uri="{FF2B5EF4-FFF2-40B4-BE49-F238E27FC236}">
                <a16:creationId xmlns:a16="http://schemas.microsoft.com/office/drawing/2014/main" id="{052B3674-17D0-89E4-D00E-54AA9D35C79D}"/>
              </a:ext>
            </a:extLst>
          </p:cNvPr>
          <p:cNvSpPr txBox="1"/>
          <p:nvPr/>
        </p:nvSpPr>
        <p:spPr>
          <a:xfrm>
            <a:off x="5390023" y="5650500"/>
            <a:ext cx="1849737" cy="369332"/>
          </a:xfrm>
          <a:prstGeom prst="rect">
            <a:avLst/>
          </a:prstGeom>
          <a:noFill/>
        </p:spPr>
        <p:txBody>
          <a:bodyPr wrap="none" rtlCol="0">
            <a:spAutoFit/>
          </a:bodyPr>
          <a:lstStyle/>
          <a:p>
            <a:r>
              <a:rPr lang="en-US">
                <a:highlight>
                  <a:srgbClr val="FFFF00"/>
                </a:highlight>
              </a:rPr>
              <a:t>shared substation</a:t>
            </a:r>
          </a:p>
        </p:txBody>
      </p:sp>
      <p:grpSp>
        <p:nvGrpSpPr>
          <p:cNvPr id="17" name="Group 16">
            <a:extLst>
              <a:ext uri="{FF2B5EF4-FFF2-40B4-BE49-F238E27FC236}">
                <a16:creationId xmlns:a16="http://schemas.microsoft.com/office/drawing/2014/main" id="{1C042874-3BBB-BA82-10AD-52230F710236}"/>
              </a:ext>
            </a:extLst>
          </p:cNvPr>
          <p:cNvGrpSpPr/>
          <p:nvPr/>
        </p:nvGrpSpPr>
        <p:grpSpPr>
          <a:xfrm>
            <a:off x="657119" y="3595916"/>
            <a:ext cx="3350785" cy="2691621"/>
            <a:chOff x="329049" y="1881748"/>
            <a:chExt cx="5229514" cy="4451071"/>
          </a:xfrm>
        </p:grpSpPr>
        <p:pic>
          <p:nvPicPr>
            <p:cNvPr id="18" name="Picture 17" descr="Map&#10;&#10;Description automatically generated">
              <a:extLst>
                <a:ext uri="{FF2B5EF4-FFF2-40B4-BE49-F238E27FC236}">
                  <a16:creationId xmlns:a16="http://schemas.microsoft.com/office/drawing/2014/main" id="{0CC63AB5-2EDC-2389-2B1B-7C0E2F3CE990}"/>
                </a:ext>
              </a:extLst>
            </p:cNvPr>
            <p:cNvPicPr>
              <a:picLocks noChangeAspect="1"/>
            </p:cNvPicPr>
            <p:nvPr/>
          </p:nvPicPr>
          <p:blipFill rotWithShape="1">
            <a:blip r:embed="rId5">
              <a:extLst>
                <a:ext uri="{28A0092B-C50C-407E-A947-70E740481C1C}">
                  <a14:useLocalDpi xmlns:a14="http://schemas.microsoft.com/office/drawing/2010/main" val="0"/>
                </a:ext>
              </a:extLst>
            </a:blip>
            <a:srcRect r="7314" b="12322"/>
            <a:stretch/>
          </p:blipFill>
          <p:spPr>
            <a:xfrm>
              <a:off x="329049" y="1881748"/>
              <a:ext cx="5229514" cy="4451071"/>
            </a:xfrm>
            <a:prstGeom prst="rect">
              <a:avLst/>
            </a:prstGeom>
          </p:spPr>
        </p:pic>
        <p:grpSp>
          <p:nvGrpSpPr>
            <p:cNvPr id="19" name="Group 18">
              <a:extLst>
                <a:ext uri="{FF2B5EF4-FFF2-40B4-BE49-F238E27FC236}">
                  <a16:creationId xmlns:a16="http://schemas.microsoft.com/office/drawing/2014/main" id="{B6C83E56-4BE7-FA4E-6B67-D87969C7968D}"/>
                </a:ext>
              </a:extLst>
            </p:cNvPr>
            <p:cNvGrpSpPr/>
            <p:nvPr/>
          </p:nvGrpSpPr>
          <p:grpSpPr>
            <a:xfrm>
              <a:off x="2131521" y="1954724"/>
              <a:ext cx="3335853" cy="1282019"/>
              <a:chOff x="2549845" y="1874750"/>
              <a:chExt cx="3335853" cy="1282019"/>
            </a:xfrm>
          </p:grpSpPr>
          <p:pic>
            <p:nvPicPr>
              <p:cNvPr id="23" name="Picture 22">
                <a:extLst>
                  <a:ext uri="{FF2B5EF4-FFF2-40B4-BE49-F238E27FC236}">
                    <a16:creationId xmlns:a16="http://schemas.microsoft.com/office/drawing/2014/main" id="{EA7D4315-FDA2-F80A-DF1A-39460397192A}"/>
                  </a:ext>
                </a:extLst>
              </p:cNvPr>
              <p:cNvPicPr>
                <a:picLocks noChangeAspect="1"/>
              </p:cNvPicPr>
              <p:nvPr/>
            </p:nvPicPr>
            <p:blipFill rotWithShape="1">
              <a:blip r:embed="rId6"/>
              <a:srcRect l="26093" t="42750" r="14817" b="20024"/>
              <a:stretch/>
            </p:blipFill>
            <p:spPr>
              <a:xfrm>
                <a:off x="3307998" y="1875299"/>
                <a:ext cx="2577700" cy="1060810"/>
              </a:xfrm>
              <a:prstGeom prst="rect">
                <a:avLst/>
              </a:prstGeom>
            </p:spPr>
          </p:pic>
          <p:pic>
            <p:nvPicPr>
              <p:cNvPr id="24" name="Graphic 23" descr="Arrow Down with solid fill">
                <a:extLst>
                  <a:ext uri="{FF2B5EF4-FFF2-40B4-BE49-F238E27FC236}">
                    <a16:creationId xmlns:a16="http://schemas.microsoft.com/office/drawing/2014/main" id="{913848AF-6E1E-DD0D-329A-94570186215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098540">
                <a:off x="2672367" y="2670098"/>
                <a:ext cx="364149" cy="609194"/>
              </a:xfrm>
              <a:prstGeom prst="rect">
                <a:avLst/>
              </a:prstGeom>
            </p:spPr>
          </p:pic>
          <p:pic>
            <p:nvPicPr>
              <p:cNvPr id="25" name="Picture 24">
                <a:extLst>
                  <a:ext uri="{FF2B5EF4-FFF2-40B4-BE49-F238E27FC236}">
                    <a16:creationId xmlns:a16="http://schemas.microsoft.com/office/drawing/2014/main" id="{E9CF6308-1DF2-53DE-FB0E-24FABFFC9260}"/>
                  </a:ext>
                </a:extLst>
              </p:cNvPr>
              <p:cNvPicPr>
                <a:picLocks noChangeAspect="1"/>
              </p:cNvPicPr>
              <p:nvPr/>
            </p:nvPicPr>
            <p:blipFill>
              <a:blip r:embed="rId9"/>
              <a:stretch>
                <a:fillRect/>
              </a:stretch>
            </p:blipFill>
            <p:spPr>
              <a:xfrm>
                <a:off x="4660236" y="1874750"/>
                <a:ext cx="1225462" cy="347662"/>
              </a:xfrm>
              <a:prstGeom prst="rect">
                <a:avLst/>
              </a:prstGeom>
            </p:spPr>
          </p:pic>
        </p:grpSp>
        <p:sp>
          <p:nvSpPr>
            <p:cNvPr id="20" name="Rectangle 19">
              <a:extLst>
                <a:ext uri="{FF2B5EF4-FFF2-40B4-BE49-F238E27FC236}">
                  <a16:creationId xmlns:a16="http://schemas.microsoft.com/office/drawing/2014/main" id="{84001A1B-4C12-59F3-70F0-BE046D5D2F47}"/>
                </a:ext>
              </a:extLst>
            </p:cNvPr>
            <p:cNvSpPr/>
            <p:nvPr/>
          </p:nvSpPr>
          <p:spPr>
            <a:xfrm>
              <a:off x="1201947" y="4057094"/>
              <a:ext cx="897553" cy="461665"/>
            </a:xfrm>
            <a:prstGeom prst="rect">
              <a:avLst/>
            </a:prstGeom>
            <a:noFill/>
          </p:spPr>
          <p:txBody>
            <a:bodyPr wrap="none" lIns="91440" tIns="45720" rIns="91440" bIns="45720">
              <a:spAutoFit/>
            </a:bodyPr>
            <a:lstStyle/>
            <a:p>
              <a:pPr algn="ctr"/>
              <a:r>
                <a:rPr lang="en-US" sz="1200" b="1" cap="none" spc="50">
                  <a:ln w="0"/>
                  <a:solidFill>
                    <a:schemeClr val="bg1"/>
                  </a:solidFill>
                  <a:effectLst>
                    <a:outerShdw blurRad="38100" dist="38100" dir="2700000" algn="tl">
                      <a:srgbClr val="000000">
                        <a:alpha val="43137"/>
                      </a:srgbClr>
                    </a:outerShdw>
                  </a:effectLst>
                </a:rPr>
                <a:t>Hydrogen </a:t>
              </a:r>
            </a:p>
            <a:p>
              <a:pPr algn="ctr"/>
              <a:r>
                <a:rPr lang="en-US" sz="1200" b="1" cap="none" spc="50">
                  <a:ln w="0"/>
                  <a:solidFill>
                    <a:schemeClr val="bg1"/>
                  </a:solidFill>
                  <a:effectLst>
                    <a:outerShdw blurRad="38100" dist="38100" dir="2700000" algn="tl">
                      <a:srgbClr val="000000">
                        <a:alpha val="43137"/>
                      </a:srgbClr>
                    </a:outerShdw>
                  </a:effectLst>
                </a:rPr>
                <a:t>Potential</a:t>
              </a:r>
            </a:p>
          </p:txBody>
        </p:sp>
        <p:cxnSp>
          <p:nvCxnSpPr>
            <p:cNvPr id="21" name="Straight Connector 20">
              <a:extLst>
                <a:ext uri="{FF2B5EF4-FFF2-40B4-BE49-F238E27FC236}">
                  <a16:creationId xmlns:a16="http://schemas.microsoft.com/office/drawing/2014/main" id="{F97C1FA7-7FCD-F8C4-FEF3-88B882F0F030}"/>
                </a:ext>
              </a:extLst>
            </p:cNvPr>
            <p:cNvCxnSpPr>
              <a:cxnSpLocks/>
            </p:cNvCxnSpPr>
            <p:nvPr/>
          </p:nvCxnSpPr>
          <p:spPr>
            <a:xfrm>
              <a:off x="442823" y="4445479"/>
              <a:ext cx="1449237" cy="833887"/>
            </a:xfrm>
            <a:prstGeom prst="line">
              <a:avLst/>
            </a:prstGeom>
            <a:ln w="19050" cap="flat" cmpd="sng" algn="ctr">
              <a:solidFill>
                <a:srgbClr val="C3F2F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ectangle 21">
              <a:extLst>
                <a:ext uri="{FF2B5EF4-FFF2-40B4-BE49-F238E27FC236}">
                  <a16:creationId xmlns:a16="http://schemas.microsoft.com/office/drawing/2014/main" id="{6F84D2A4-CF9C-E1CF-5399-F9BAF27F457C}"/>
                </a:ext>
              </a:extLst>
            </p:cNvPr>
            <p:cNvSpPr/>
            <p:nvPr/>
          </p:nvSpPr>
          <p:spPr>
            <a:xfrm>
              <a:off x="978585" y="5051387"/>
              <a:ext cx="753732" cy="461665"/>
            </a:xfrm>
            <a:prstGeom prst="rect">
              <a:avLst/>
            </a:prstGeom>
            <a:noFill/>
          </p:spPr>
          <p:txBody>
            <a:bodyPr wrap="none" lIns="91440" tIns="45720" rIns="91440" bIns="45720">
              <a:spAutoFit/>
            </a:bodyPr>
            <a:lstStyle/>
            <a:p>
              <a:pPr algn="ctr"/>
              <a:r>
                <a:rPr lang="en-US" sz="1200" b="1" cap="none" spc="50">
                  <a:ln w="0"/>
                  <a:solidFill>
                    <a:schemeClr val="bg1"/>
                  </a:solidFill>
                  <a:effectLst>
                    <a:outerShdw blurRad="38100" dist="38100" dir="2700000" algn="tl">
                      <a:srgbClr val="000000">
                        <a:alpha val="43137"/>
                      </a:srgbClr>
                    </a:outerShdw>
                  </a:effectLst>
                </a:rPr>
                <a:t>Water </a:t>
              </a:r>
            </a:p>
            <a:p>
              <a:pPr algn="ctr"/>
              <a:r>
                <a:rPr lang="en-US" sz="1200" b="1" cap="none" spc="50">
                  <a:ln w="0"/>
                  <a:solidFill>
                    <a:schemeClr val="bg1"/>
                  </a:solidFill>
                  <a:effectLst>
                    <a:outerShdw blurRad="38100" dist="38100" dir="2700000" algn="tl">
                      <a:srgbClr val="000000">
                        <a:alpha val="43137"/>
                      </a:srgbClr>
                    </a:outerShdw>
                  </a:effectLst>
                </a:rPr>
                <a:t>Pipeline</a:t>
              </a:r>
            </a:p>
          </p:txBody>
        </p:sp>
      </p:grpSp>
    </p:spTree>
    <p:extLst>
      <p:ext uri="{BB962C8B-B14F-4D97-AF65-F5344CB8AC3E}">
        <p14:creationId xmlns:p14="http://schemas.microsoft.com/office/powerpoint/2010/main" val="1997573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525-C3A9-AFC9-350B-C1389DCAB87A}"/>
              </a:ext>
            </a:extLst>
          </p:cNvPr>
          <p:cNvSpPr>
            <a:spLocks noGrp="1"/>
          </p:cNvSpPr>
          <p:nvPr>
            <p:ph type="ctrTitle"/>
          </p:nvPr>
        </p:nvSpPr>
        <p:spPr/>
        <p:txBody>
          <a:bodyPr/>
          <a:lstStyle/>
          <a:p>
            <a:r>
              <a:rPr lang="en-AU"/>
              <a:t>Lindley BESS DELIVERY STRUCTURE</a:t>
            </a:r>
          </a:p>
        </p:txBody>
      </p:sp>
      <p:sp>
        <p:nvSpPr>
          <p:cNvPr id="3" name="Text Placeholder 2">
            <a:extLst>
              <a:ext uri="{FF2B5EF4-FFF2-40B4-BE49-F238E27FC236}">
                <a16:creationId xmlns:a16="http://schemas.microsoft.com/office/drawing/2014/main" id="{8B81DCB9-3B1B-3334-25B2-6D2FA702EBE2}"/>
              </a:ext>
            </a:extLst>
          </p:cNvPr>
          <p:cNvSpPr>
            <a:spLocks noGrp="1"/>
          </p:cNvSpPr>
          <p:nvPr>
            <p:ph type="body" sz="quarter" idx="13"/>
          </p:nvPr>
        </p:nvSpPr>
        <p:spPr/>
        <p:txBody>
          <a:bodyPr>
            <a:normAutofit/>
          </a:bodyPr>
          <a:lstStyle/>
          <a:p>
            <a:r>
              <a:rPr lang="en-US" sz="1400"/>
              <a:t>The project has both offshore and local direct structures. We have an Australian local trust and a Singapore VCC sub-fund, each independently holding 100% ownership. The delivery structure is flexible.</a:t>
            </a:r>
            <a:endParaRPr lang="en-AU" sz="1400"/>
          </a:p>
        </p:txBody>
      </p:sp>
      <p:sp>
        <p:nvSpPr>
          <p:cNvPr id="7" name="Footer Placeholder 6">
            <a:extLst>
              <a:ext uri="{FF2B5EF4-FFF2-40B4-BE49-F238E27FC236}">
                <a16:creationId xmlns:a16="http://schemas.microsoft.com/office/drawing/2014/main" id="{A65BAA97-331D-0813-286B-08605A496B66}"/>
              </a:ext>
            </a:extLst>
          </p:cNvPr>
          <p:cNvSpPr>
            <a:spLocks noGrp="1"/>
          </p:cNvSpPr>
          <p:nvPr>
            <p:ph type="ftr" sz="quarter" idx="11"/>
          </p:nvPr>
        </p:nvSpPr>
        <p:spPr/>
        <p:txBody>
          <a:bodyPr/>
          <a:lstStyle/>
          <a:p>
            <a:pPr algn="r"/>
            <a:r>
              <a:rPr lang="en-US">
                <a:solidFill>
                  <a:schemeClr val="bg1">
                    <a:lumMod val="95000"/>
                  </a:schemeClr>
                </a:solidFill>
              </a:rPr>
              <a:t>Copyright</a:t>
            </a:r>
            <a:r>
              <a:rPr lang="en-US" spc="-15">
                <a:solidFill>
                  <a:schemeClr val="bg1">
                    <a:lumMod val="95000"/>
                  </a:schemeClr>
                </a:solidFill>
              </a:rPr>
              <a:t> </a:t>
            </a:r>
            <a:r>
              <a:rPr lang="en-US">
                <a:solidFill>
                  <a:schemeClr val="bg1">
                    <a:lumMod val="95000"/>
                  </a:schemeClr>
                </a:solidFill>
              </a:rPr>
              <a:t>©</a:t>
            </a:r>
            <a:r>
              <a:rPr lang="en-US" spc="-15">
                <a:solidFill>
                  <a:schemeClr val="bg1">
                    <a:lumMod val="95000"/>
                  </a:schemeClr>
                </a:solidFill>
              </a:rPr>
              <a:t> </a:t>
            </a:r>
            <a:r>
              <a:rPr lang="en-US">
                <a:solidFill>
                  <a:schemeClr val="bg1">
                    <a:lumMod val="95000"/>
                  </a:schemeClr>
                </a:solidFill>
              </a:rPr>
              <a:t>2024</a:t>
            </a:r>
            <a:r>
              <a:rPr lang="en-US" spc="-40">
                <a:solidFill>
                  <a:schemeClr val="bg1">
                    <a:lumMod val="95000"/>
                  </a:schemeClr>
                </a:solidFill>
              </a:rPr>
              <a:t> </a:t>
            </a:r>
            <a:r>
              <a:rPr lang="en-US" spc="-10">
                <a:solidFill>
                  <a:schemeClr val="bg1">
                    <a:lumMod val="95000"/>
                  </a:schemeClr>
                </a:solidFill>
              </a:rPr>
              <a:t>SynCo Global Pty Ltd</a:t>
            </a:r>
            <a:r>
              <a:rPr lang="en-US">
                <a:solidFill>
                  <a:schemeClr val="bg1">
                    <a:lumMod val="95000"/>
                  </a:schemeClr>
                </a:solidFill>
              </a:rPr>
              <a:t>. All</a:t>
            </a:r>
            <a:r>
              <a:rPr lang="en-US" spc="-5">
                <a:solidFill>
                  <a:schemeClr val="bg1">
                    <a:lumMod val="95000"/>
                  </a:schemeClr>
                </a:solidFill>
              </a:rPr>
              <a:t> </a:t>
            </a:r>
            <a:r>
              <a:rPr lang="en-US">
                <a:solidFill>
                  <a:schemeClr val="bg1">
                    <a:lumMod val="95000"/>
                  </a:schemeClr>
                </a:solidFill>
              </a:rPr>
              <a:t>rights</a:t>
            </a:r>
            <a:r>
              <a:rPr lang="en-US" spc="-5">
                <a:solidFill>
                  <a:schemeClr val="bg1">
                    <a:lumMod val="95000"/>
                  </a:schemeClr>
                </a:solidFill>
              </a:rPr>
              <a:t> </a:t>
            </a:r>
            <a:r>
              <a:rPr lang="en-US">
                <a:solidFill>
                  <a:schemeClr val="bg1">
                    <a:lumMod val="95000"/>
                  </a:schemeClr>
                </a:solidFill>
              </a:rPr>
              <a:t>reserved. </a:t>
            </a:r>
            <a:r>
              <a:rPr lang="en-US" spc="-10">
                <a:solidFill>
                  <a:schemeClr val="bg1">
                    <a:lumMod val="95000"/>
                  </a:schemeClr>
                </a:solidFill>
              </a:rPr>
              <a:t>Private </a:t>
            </a:r>
            <a:r>
              <a:rPr lang="en-US">
                <a:solidFill>
                  <a:schemeClr val="bg1">
                    <a:lumMod val="95000"/>
                  </a:schemeClr>
                </a:solidFill>
              </a:rPr>
              <a:t>and </a:t>
            </a:r>
            <a:r>
              <a:rPr lang="en-US" spc="-10">
                <a:solidFill>
                  <a:schemeClr val="bg1">
                    <a:lumMod val="95000"/>
                  </a:schemeClr>
                </a:solidFill>
              </a:rPr>
              <a:t>confidential.    |</a:t>
            </a:r>
          </a:p>
        </p:txBody>
      </p:sp>
      <p:sp>
        <p:nvSpPr>
          <p:cNvPr id="8" name="Slide Number Placeholder 7">
            <a:extLst>
              <a:ext uri="{FF2B5EF4-FFF2-40B4-BE49-F238E27FC236}">
                <a16:creationId xmlns:a16="http://schemas.microsoft.com/office/drawing/2014/main" id="{4C2712E3-70DA-CAC5-F4F5-366537EF7905}"/>
              </a:ext>
            </a:extLst>
          </p:cNvPr>
          <p:cNvSpPr>
            <a:spLocks noGrp="1"/>
          </p:cNvSpPr>
          <p:nvPr>
            <p:ph type="sldNum" sz="quarter" idx="12"/>
          </p:nvPr>
        </p:nvSpPr>
        <p:spPr/>
        <p:txBody>
          <a:bodyPr/>
          <a:lstStyle/>
          <a:p>
            <a:pPr algn="ctr"/>
            <a:fld id="{F1491218-501A-4582-AB0D-AAC729C58716}" type="slidenum">
              <a:rPr lang="en-AU" smtClean="0"/>
              <a:pPr algn="ctr"/>
              <a:t>9</a:t>
            </a:fld>
            <a:endParaRPr lang="en-AU"/>
          </a:p>
        </p:txBody>
      </p:sp>
      <p:sp>
        <p:nvSpPr>
          <p:cNvPr id="12" name="Rounded Rectangle 39">
            <a:extLst>
              <a:ext uri="{FF2B5EF4-FFF2-40B4-BE49-F238E27FC236}">
                <a16:creationId xmlns:a16="http://schemas.microsoft.com/office/drawing/2014/main" id="{3F4F09D3-8380-322F-7830-FE035EFD88A8}"/>
              </a:ext>
            </a:extLst>
          </p:cNvPr>
          <p:cNvSpPr/>
          <p:nvPr/>
        </p:nvSpPr>
        <p:spPr bwMode="auto">
          <a:xfrm>
            <a:off x="4514973" y="1830880"/>
            <a:ext cx="1290782" cy="77842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PARTNER</a:t>
            </a:r>
          </a:p>
        </p:txBody>
      </p:sp>
      <p:sp>
        <p:nvSpPr>
          <p:cNvPr id="13" name="Rounded Rectangle 40">
            <a:extLst>
              <a:ext uri="{FF2B5EF4-FFF2-40B4-BE49-F238E27FC236}">
                <a16:creationId xmlns:a16="http://schemas.microsoft.com/office/drawing/2014/main" id="{7495DE20-8C25-262B-7B45-3CB1D92197D1}"/>
              </a:ext>
            </a:extLst>
          </p:cNvPr>
          <p:cNvSpPr/>
          <p:nvPr/>
        </p:nvSpPr>
        <p:spPr bwMode="auto">
          <a:xfrm>
            <a:off x="6955517" y="1830880"/>
            <a:ext cx="1290782" cy="77842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Singapore Fund</a:t>
            </a:r>
          </a:p>
          <a:p>
            <a:pPr algn="ctr">
              <a:defRPr/>
            </a:pPr>
            <a:r>
              <a:rPr lang="en-AU" sz="1000" b="1">
                <a:solidFill>
                  <a:schemeClr val="tx1"/>
                </a:solidFill>
              </a:rPr>
              <a:t>or</a:t>
            </a:r>
          </a:p>
          <a:p>
            <a:pPr algn="ctr">
              <a:defRPr/>
            </a:pPr>
            <a:r>
              <a:rPr lang="en-AU" sz="1000" b="1" err="1">
                <a:solidFill>
                  <a:schemeClr val="tx1"/>
                </a:solidFill>
              </a:rPr>
              <a:t>Synlab</a:t>
            </a:r>
            <a:r>
              <a:rPr lang="en-AU" sz="1000" b="1">
                <a:solidFill>
                  <a:schemeClr val="tx1"/>
                </a:solidFill>
              </a:rPr>
              <a:t>  Trust</a:t>
            </a:r>
          </a:p>
        </p:txBody>
      </p:sp>
      <p:sp>
        <p:nvSpPr>
          <p:cNvPr id="14" name="Rounded Rectangle 41">
            <a:extLst>
              <a:ext uri="{FF2B5EF4-FFF2-40B4-BE49-F238E27FC236}">
                <a16:creationId xmlns:a16="http://schemas.microsoft.com/office/drawing/2014/main" id="{CCD77536-A5B2-DC37-E97F-6EF7461C88F8}"/>
              </a:ext>
            </a:extLst>
          </p:cNvPr>
          <p:cNvSpPr/>
          <p:nvPr/>
        </p:nvSpPr>
        <p:spPr bwMode="auto">
          <a:xfrm>
            <a:off x="5550198" y="3340369"/>
            <a:ext cx="1765002" cy="778424"/>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rgbClr val="2290CA"/>
                </a:solidFill>
              </a:rPr>
              <a:t>SPV</a:t>
            </a:r>
          </a:p>
          <a:p>
            <a:pPr algn="ctr">
              <a:defRPr/>
            </a:pPr>
            <a:r>
              <a:rPr lang="en-US" altLang="zh-CN" sz="1000" b="1">
                <a:solidFill>
                  <a:srgbClr val="2290CA"/>
                </a:solidFill>
              </a:rPr>
              <a:t>Lindley Project Pte Ltd (SG)</a:t>
            </a:r>
          </a:p>
          <a:p>
            <a:pPr algn="ctr">
              <a:defRPr/>
            </a:pPr>
            <a:r>
              <a:rPr lang="en-US" altLang="zh-CN" sz="1000" b="1">
                <a:solidFill>
                  <a:srgbClr val="2290CA"/>
                </a:solidFill>
              </a:rPr>
              <a:t>North West Bend Solar Project Pty Ltd (AU)</a:t>
            </a:r>
            <a:endParaRPr lang="en-AU" sz="1000" b="1">
              <a:solidFill>
                <a:srgbClr val="2290CA"/>
              </a:solidFill>
            </a:endParaRPr>
          </a:p>
        </p:txBody>
      </p:sp>
      <p:cxnSp>
        <p:nvCxnSpPr>
          <p:cNvPr id="15" name="Straight Connector 14">
            <a:extLst>
              <a:ext uri="{FF2B5EF4-FFF2-40B4-BE49-F238E27FC236}">
                <a16:creationId xmlns:a16="http://schemas.microsoft.com/office/drawing/2014/main" id="{AC119D5D-0EC3-44B1-668C-0D05A2C9DFC7}"/>
              </a:ext>
            </a:extLst>
          </p:cNvPr>
          <p:cNvCxnSpPr>
            <a:cxnSpLocks/>
            <a:endCxn id="14" idx="0"/>
          </p:cNvCxnSpPr>
          <p:nvPr/>
        </p:nvCxnSpPr>
        <p:spPr bwMode="auto">
          <a:xfrm>
            <a:off x="6430525" y="2964645"/>
            <a:ext cx="2174" cy="3757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Rounded Rectangle 43">
            <a:extLst>
              <a:ext uri="{FF2B5EF4-FFF2-40B4-BE49-F238E27FC236}">
                <a16:creationId xmlns:a16="http://schemas.microsoft.com/office/drawing/2014/main" id="{C1E84363-FEB9-DFC6-5280-D9A617BFF0E9}"/>
              </a:ext>
            </a:extLst>
          </p:cNvPr>
          <p:cNvSpPr/>
          <p:nvPr/>
        </p:nvSpPr>
        <p:spPr bwMode="auto">
          <a:xfrm>
            <a:off x="4318691" y="4903016"/>
            <a:ext cx="761635" cy="483183"/>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Lenders</a:t>
            </a:r>
          </a:p>
        </p:txBody>
      </p:sp>
      <p:sp>
        <p:nvSpPr>
          <p:cNvPr id="18" name="Rounded Rectangle 44">
            <a:extLst>
              <a:ext uri="{FF2B5EF4-FFF2-40B4-BE49-F238E27FC236}">
                <a16:creationId xmlns:a16="http://schemas.microsoft.com/office/drawing/2014/main" id="{FA82D406-A89B-5FE8-E79C-D491BBCF58E1}"/>
              </a:ext>
            </a:extLst>
          </p:cNvPr>
          <p:cNvSpPr/>
          <p:nvPr/>
        </p:nvSpPr>
        <p:spPr bwMode="auto">
          <a:xfrm>
            <a:off x="5220156" y="4896360"/>
            <a:ext cx="838745" cy="489838"/>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Early Work Contractor</a:t>
            </a:r>
          </a:p>
        </p:txBody>
      </p:sp>
      <p:sp>
        <p:nvSpPr>
          <p:cNvPr id="20" name="Rounded Rectangle 45">
            <a:extLst>
              <a:ext uri="{FF2B5EF4-FFF2-40B4-BE49-F238E27FC236}">
                <a16:creationId xmlns:a16="http://schemas.microsoft.com/office/drawing/2014/main" id="{6E2C5B47-2FD4-6B53-C621-32A6C324C892}"/>
              </a:ext>
            </a:extLst>
          </p:cNvPr>
          <p:cNvSpPr/>
          <p:nvPr/>
        </p:nvSpPr>
        <p:spPr bwMode="auto">
          <a:xfrm>
            <a:off x="9168240" y="4875004"/>
            <a:ext cx="828388" cy="489838"/>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O&amp;M Contractor</a:t>
            </a:r>
          </a:p>
        </p:txBody>
      </p:sp>
      <p:sp>
        <p:nvSpPr>
          <p:cNvPr id="21" name="Rounded Rectangle 46">
            <a:extLst>
              <a:ext uri="{FF2B5EF4-FFF2-40B4-BE49-F238E27FC236}">
                <a16:creationId xmlns:a16="http://schemas.microsoft.com/office/drawing/2014/main" id="{F2B012F1-7A19-E712-2442-1C2FD429407A}"/>
              </a:ext>
            </a:extLst>
          </p:cNvPr>
          <p:cNvSpPr/>
          <p:nvPr/>
        </p:nvSpPr>
        <p:spPr bwMode="auto">
          <a:xfrm>
            <a:off x="7147579" y="4893452"/>
            <a:ext cx="818303" cy="475384"/>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err="1">
                <a:solidFill>
                  <a:schemeClr val="tx1"/>
                </a:solidFill>
              </a:rPr>
              <a:t>ElectraNet</a:t>
            </a:r>
            <a:endParaRPr lang="en-AU" sz="1000" b="1">
              <a:solidFill>
                <a:schemeClr val="tx1"/>
              </a:solidFill>
            </a:endParaRPr>
          </a:p>
        </p:txBody>
      </p:sp>
      <p:cxnSp>
        <p:nvCxnSpPr>
          <p:cNvPr id="22" name="Straight Connector 65">
            <a:extLst>
              <a:ext uri="{FF2B5EF4-FFF2-40B4-BE49-F238E27FC236}">
                <a16:creationId xmlns:a16="http://schemas.microsoft.com/office/drawing/2014/main" id="{1688102A-88C2-71DC-36DC-54F5C5197356}"/>
              </a:ext>
            </a:extLst>
          </p:cNvPr>
          <p:cNvCxnSpPr>
            <a:endCxn id="13" idx="2"/>
          </p:cNvCxnSpPr>
          <p:nvPr/>
        </p:nvCxnSpPr>
        <p:spPr bwMode="auto">
          <a:xfrm flipV="1">
            <a:off x="5147660" y="2609305"/>
            <a:ext cx="2453248" cy="363009"/>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6A7E25-C238-EF7D-3362-F1B21411D64D}"/>
              </a:ext>
            </a:extLst>
          </p:cNvPr>
          <p:cNvCxnSpPr>
            <a:stCxn id="12" idx="2"/>
          </p:cNvCxnSpPr>
          <p:nvPr/>
        </p:nvCxnSpPr>
        <p:spPr bwMode="auto">
          <a:xfrm rot="5400000">
            <a:off x="4980153" y="2784434"/>
            <a:ext cx="355340" cy="50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65">
            <a:extLst>
              <a:ext uri="{FF2B5EF4-FFF2-40B4-BE49-F238E27FC236}">
                <a16:creationId xmlns:a16="http://schemas.microsoft.com/office/drawing/2014/main" id="{39738F4F-09C3-F025-0F6D-A4ACF79B030C}"/>
              </a:ext>
            </a:extLst>
          </p:cNvPr>
          <p:cNvCxnSpPr>
            <a:cxnSpLocks/>
          </p:cNvCxnSpPr>
          <p:nvPr/>
        </p:nvCxnSpPr>
        <p:spPr bwMode="auto">
          <a:xfrm rot="5400000" flipH="1" flipV="1">
            <a:off x="6294557" y="4334289"/>
            <a:ext cx="300477" cy="1"/>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65">
            <a:extLst>
              <a:ext uri="{FF2B5EF4-FFF2-40B4-BE49-F238E27FC236}">
                <a16:creationId xmlns:a16="http://schemas.microsoft.com/office/drawing/2014/main" id="{96DDB61B-FD4E-D758-DC37-DDEB96D563F6}"/>
              </a:ext>
            </a:extLst>
          </p:cNvPr>
          <p:cNvCxnSpPr>
            <a:cxnSpLocks/>
            <a:endCxn id="14" idx="2"/>
          </p:cNvCxnSpPr>
          <p:nvPr/>
        </p:nvCxnSpPr>
        <p:spPr bwMode="auto">
          <a:xfrm flipV="1">
            <a:off x="3683558" y="4118793"/>
            <a:ext cx="2749141" cy="406536"/>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BF196A5-2B80-6A74-7C97-73922D427447}"/>
              </a:ext>
            </a:extLst>
          </p:cNvPr>
          <p:cNvCxnSpPr>
            <a:cxnSpLocks/>
            <a:endCxn id="16" idx="0"/>
          </p:cNvCxnSpPr>
          <p:nvPr/>
        </p:nvCxnSpPr>
        <p:spPr bwMode="auto">
          <a:xfrm>
            <a:off x="4699508" y="4522705"/>
            <a:ext cx="0" cy="3803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822666-38D8-C2CA-44B7-73A028787CF2}"/>
              </a:ext>
            </a:extLst>
          </p:cNvPr>
          <p:cNvCxnSpPr>
            <a:cxnSpLocks/>
            <a:endCxn id="18" idx="0"/>
          </p:cNvCxnSpPr>
          <p:nvPr/>
        </p:nvCxnSpPr>
        <p:spPr bwMode="auto">
          <a:xfrm>
            <a:off x="5639528" y="4532400"/>
            <a:ext cx="0" cy="3639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1A1B18D-6A22-BF01-58AC-D4D8AFACFB3B}"/>
              </a:ext>
            </a:extLst>
          </p:cNvPr>
          <p:cNvCxnSpPr>
            <a:cxnSpLocks/>
            <a:endCxn id="21" idx="0"/>
          </p:cNvCxnSpPr>
          <p:nvPr/>
        </p:nvCxnSpPr>
        <p:spPr bwMode="auto">
          <a:xfrm>
            <a:off x="7556730" y="4529494"/>
            <a:ext cx="0" cy="3639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4D958B-B919-04AB-8CDF-BB5F5E4D6615}"/>
              </a:ext>
            </a:extLst>
          </p:cNvPr>
          <p:cNvCxnSpPr>
            <a:cxnSpLocks/>
            <a:endCxn id="20" idx="0"/>
          </p:cNvCxnSpPr>
          <p:nvPr/>
        </p:nvCxnSpPr>
        <p:spPr bwMode="auto">
          <a:xfrm>
            <a:off x="9582434" y="4514494"/>
            <a:ext cx="0" cy="36051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4937327-5BF3-CD36-A692-00E50F483DCB}"/>
              </a:ext>
            </a:extLst>
          </p:cNvPr>
          <p:cNvSpPr txBox="1"/>
          <p:nvPr/>
        </p:nvSpPr>
        <p:spPr bwMode="auto">
          <a:xfrm>
            <a:off x="5138607" y="2731928"/>
            <a:ext cx="787154" cy="246221"/>
          </a:xfrm>
          <a:prstGeom prst="rect">
            <a:avLst/>
          </a:prstGeom>
          <a:noFill/>
        </p:spPr>
        <p:txBody>
          <a:bodyPr wrap="square">
            <a:spAutoFit/>
          </a:bodyPr>
          <a:lstStyle/>
          <a:p>
            <a:pPr>
              <a:defRPr/>
            </a:pPr>
            <a:r>
              <a:rPr lang="en-AU" sz="1000" b="1">
                <a:latin typeface="+mn-lt"/>
              </a:rPr>
              <a:t>Majority %</a:t>
            </a:r>
          </a:p>
        </p:txBody>
      </p:sp>
      <p:sp>
        <p:nvSpPr>
          <p:cNvPr id="39" name="TextBox 38">
            <a:extLst>
              <a:ext uri="{FF2B5EF4-FFF2-40B4-BE49-F238E27FC236}">
                <a16:creationId xmlns:a16="http://schemas.microsoft.com/office/drawing/2014/main" id="{5EE25D2C-A9CF-2445-0DA7-6FCBBC01269D}"/>
              </a:ext>
            </a:extLst>
          </p:cNvPr>
          <p:cNvSpPr txBox="1"/>
          <p:nvPr/>
        </p:nvSpPr>
        <p:spPr bwMode="auto">
          <a:xfrm>
            <a:off x="6910251" y="2728179"/>
            <a:ext cx="787154" cy="246221"/>
          </a:xfrm>
          <a:prstGeom prst="rect">
            <a:avLst/>
          </a:prstGeom>
          <a:noFill/>
        </p:spPr>
        <p:txBody>
          <a:bodyPr wrap="square">
            <a:spAutoFit/>
          </a:bodyPr>
          <a:lstStyle/>
          <a:p>
            <a:pPr>
              <a:defRPr/>
            </a:pPr>
            <a:r>
              <a:rPr lang="en-US" sz="1000" b="1">
                <a:latin typeface="+mn-lt"/>
              </a:rPr>
              <a:t>Minority %</a:t>
            </a:r>
            <a:endParaRPr lang="en-AU" sz="1000" b="1">
              <a:latin typeface="+mn-lt"/>
            </a:endParaRPr>
          </a:p>
        </p:txBody>
      </p:sp>
      <p:cxnSp>
        <p:nvCxnSpPr>
          <p:cNvPr id="40" name="Straight Connector 39">
            <a:extLst>
              <a:ext uri="{FF2B5EF4-FFF2-40B4-BE49-F238E27FC236}">
                <a16:creationId xmlns:a16="http://schemas.microsoft.com/office/drawing/2014/main" id="{A92D20A8-17E8-3372-0E19-9F06FAA08103}"/>
              </a:ext>
            </a:extLst>
          </p:cNvPr>
          <p:cNvCxnSpPr>
            <a:stCxn id="13" idx="1"/>
            <a:endCxn id="12" idx="3"/>
          </p:cNvCxnSpPr>
          <p:nvPr/>
        </p:nvCxnSpPr>
        <p:spPr bwMode="auto">
          <a:xfrm rot="10800000">
            <a:off x="5805756" y="2219452"/>
            <a:ext cx="1149761" cy="0"/>
          </a:xfrm>
          <a:prstGeom prst="line">
            <a:avLst/>
          </a:prstGeom>
          <a:ln w="19050">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7C15B20-9869-D19D-E574-DA42319E9386}"/>
              </a:ext>
            </a:extLst>
          </p:cNvPr>
          <p:cNvSpPr txBox="1"/>
          <p:nvPr/>
        </p:nvSpPr>
        <p:spPr bwMode="auto">
          <a:xfrm>
            <a:off x="5827353" y="2262911"/>
            <a:ext cx="1112919" cy="400110"/>
          </a:xfrm>
          <a:prstGeom prst="rect">
            <a:avLst/>
          </a:prstGeom>
          <a:noFill/>
        </p:spPr>
        <p:txBody>
          <a:bodyPr>
            <a:spAutoFit/>
          </a:bodyPr>
          <a:lstStyle/>
          <a:p>
            <a:pPr algn="ctr">
              <a:defRPr/>
            </a:pPr>
            <a:r>
              <a:rPr lang="en-US" sz="1000" b="1">
                <a:latin typeface="+mn-lt"/>
              </a:rPr>
              <a:t>Shareholder’s Agreement</a:t>
            </a:r>
            <a:endParaRPr lang="en-AU" sz="1000" b="1">
              <a:latin typeface="+mn-lt"/>
            </a:endParaRPr>
          </a:p>
        </p:txBody>
      </p:sp>
      <p:grpSp>
        <p:nvGrpSpPr>
          <p:cNvPr id="44" name="Group 32">
            <a:extLst>
              <a:ext uri="{FF2B5EF4-FFF2-40B4-BE49-F238E27FC236}">
                <a16:creationId xmlns:a16="http://schemas.microsoft.com/office/drawing/2014/main" id="{BD172B2E-5CE5-10FC-B92C-CC00C292B09A}"/>
              </a:ext>
            </a:extLst>
          </p:cNvPr>
          <p:cNvGrpSpPr/>
          <p:nvPr/>
        </p:nvGrpSpPr>
        <p:grpSpPr>
          <a:xfrm>
            <a:off x="1781652" y="1813725"/>
            <a:ext cx="1292052" cy="3842275"/>
            <a:chOff x="360363" y="1435900"/>
            <a:chExt cx="1614487" cy="4772025"/>
          </a:xfrm>
          <a:solidFill>
            <a:schemeClr val="accent2"/>
          </a:solidFill>
        </p:grpSpPr>
        <p:sp>
          <p:nvSpPr>
            <p:cNvPr id="45" name="Pentagon 36">
              <a:extLst>
                <a:ext uri="{FF2B5EF4-FFF2-40B4-BE49-F238E27FC236}">
                  <a16:creationId xmlns:a16="http://schemas.microsoft.com/office/drawing/2014/main" id="{865A0C96-2317-4AFF-FFBA-FC28BACE681E}"/>
                </a:ext>
              </a:extLst>
            </p:cNvPr>
            <p:cNvSpPr/>
            <p:nvPr/>
          </p:nvSpPr>
          <p:spPr>
            <a:xfrm>
              <a:off x="360363" y="1435900"/>
              <a:ext cx="1614487" cy="1436687"/>
            </a:xfrm>
            <a:prstGeom prst="homePlate">
              <a:avLst/>
            </a:prstGeom>
            <a:grp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000" b="1"/>
                <a:t>Shareholders</a:t>
              </a:r>
              <a:endParaRPr lang="en-AU" sz="1000" b="1"/>
            </a:p>
          </p:txBody>
        </p:sp>
        <p:sp>
          <p:nvSpPr>
            <p:cNvPr id="46" name="Pentagon 37">
              <a:extLst>
                <a:ext uri="{FF2B5EF4-FFF2-40B4-BE49-F238E27FC236}">
                  <a16:creationId xmlns:a16="http://schemas.microsoft.com/office/drawing/2014/main" id="{E31F3992-8E02-50C3-2E40-2BCA26AC4EDB}"/>
                </a:ext>
              </a:extLst>
            </p:cNvPr>
            <p:cNvSpPr/>
            <p:nvPr/>
          </p:nvSpPr>
          <p:spPr>
            <a:xfrm>
              <a:off x="360363" y="3088487"/>
              <a:ext cx="1598612" cy="1436688"/>
            </a:xfrm>
            <a:prstGeom prst="homePlate">
              <a:avLst/>
            </a:prstGeom>
            <a:grp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000" b="1"/>
                <a:t>Joint Venture</a:t>
              </a:r>
              <a:endParaRPr lang="en-AU" sz="1000" b="1"/>
            </a:p>
          </p:txBody>
        </p:sp>
        <p:sp>
          <p:nvSpPr>
            <p:cNvPr id="47" name="Pentagon 38">
              <a:extLst>
                <a:ext uri="{FF2B5EF4-FFF2-40B4-BE49-F238E27FC236}">
                  <a16:creationId xmlns:a16="http://schemas.microsoft.com/office/drawing/2014/main" id="{9BCE8EE8-E6EC-A155-B3E0-6ECC57C5737A}"/>
                </a:ext>
              </a:extLst>
            </p:cNvPr>
            <p:cNvSpPr/>
            <p:nvPr/>
          </p:nvSpPr>
          <p:spPr>
            <a:xfrm>
              <a:off x="360363" y="4771237"/>
              <a:ext cx="1590675" cy="1436688"/>
            </a:xfrm>
            <a:prstGeom prst="homePlate">
              <a:avLst/>
            </a:prstGeom>
            <a:grp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000" b="1"/>
                <a:t>Key Project Commitments</a:t>
              </a:r>
              <a:endParaRPr lang="en-AU" sz="1000" b="1"/>
            </a:p>
          </p:txBody>
        </p:sp>
      </p:grpSp>
      <p:sp>
        <p:nvSpPr>
          <p:cNvPr id="48" name="Title 2">
            <a:extLst>
              <a:ext uri="{FF2B5EF4-FFF2-40B4-BE49-F238E27FC236}">
                <a16:creationId xmlns:a16="http://schemas.microsoft.com/office/drawing/2014/main" id="{227C769B-FB0F-3245-35AC-1D58130824DC}"/>
              </a:ext>
            </a:extLst>
          </p:cNvPr>
          <p:cNvSpPr txBox="1">
            <a:spLocks/>
          </p:cNvSpPr>
          <p:nvPr/>
        </p:nvSpPr>
        <p:spPr bwMode="auto">
          <a:xfrm>
            <a:off x="2996976" y="5997317"/>
            <a:ext cx="8613704" cy="4348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rtl="0" fontAlgn="base">
              <a:lnSpc>
                <a:spcPct val="90000"/>
              </a:lnSpc>
              <a:spcBef>
                <a:spcPct val="0"/>
              </a:spcBef>
              <a:spcAft>
                <a:spcPct val="0"/>
              </a:spcAft>
              <a:defRPr/>
            </a:pPr>
            <a:br>
              <a:rPr lang="en-AU" sz="2400" kern="1200">
                <a:solidFill>
                  <a:schemeClr val="tx1"/>
                </a:solidFill>
                <a:latin typeface="Trebuchet MS" pitchFamily="34" charset="0"/>
                <a:ea typeface="+mj-ea"/>
                <a:cs typeface="+mj-cs"/>
              </a:rPr>
            </a:br>
            <a:r>
              <a:rPr lang="en-AU" sz="1200" kern="1200">
                <a:solidFill>
                  <a:schemeClr val="tx1"/>
                </a:solidFill>
                <a:latin typeface="Trebuchet MS" pitchFamily="34" charset="0"/>
                <a:ea typeface="+mj-ea"/>
                <a:cs typeface="+mj-cs"/>
              </a:rPr>
              <a:t>*Partner/CIS dependent</a:t>
            </a:r>
            <a:endParaRPr lang="en-AU" sz="2200" b="1" kern="1200">
              <a:solidFill>
                <a:srgbClr val="C00000"/>
              </a:solidFill>
              <a:latin typeface="Trebuchet MS" pitchFamily="34" charset="0"/>
              <a:ea typeface="+mj-ea"/>
              <a:cs typeface="+mj-cs"/>
            </a:endParaRPr>
          </a:p>
        </p:txBody>
      </p:sp>
      <p:sp>
        <p:nvSpPr>
          <p:cNvPr id="50" name="Rounded Rectangle 32">
            <a:extLst>
              <a:ext uri="{FF2B5EF4-FFF2-40B4-BE49-F238E27FC236}">
                <a16:creationId xmlns:a16="http://schemas.microsoft.com/office/drawing/2014/main" id="{6D219E51-A9AE-96A5-3E88-3D8EADF8D09A}"/>
              </a:ext>
            </a:extLst>
          </p:cNvPr>
          <p:cNvSpPr/>
          <p:nvPr/>
        </p:nvSpPr>
        <p:spPr>
          <a:xfrm>
            <a:off x="7787815" y="3397794"/>
            <a:ext cx="1451300" cy="663574"/>
          </a:xfrm>
          <a:prstGeom prst="roundRect">
            <a:avLst/>
          </a:prstGeom>
          <a:solidFill>
            <a:schemeClr val="bg1"/>
          </a:solidFill>
          <a:ln w="9525" cmpd="sng">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100" b="1">
                <a:solidFill>
                  <a:schemeClr val="tx1"/>
                </a:solidFill>
              </a:rPr>
              <a:t>Merchant Market</a:t>
            </a:r>
          </a:p>
          <a:p>
            <a:pPr algn="ctr"/>
            <a:r>
              <a:rPr lang="en-AU" sz="1100" b="1">
                <a:solidFill>
                  <a:schemeClr val="tx1"/>
                </a:solidFill>
              </a:rPr>
              <a:t> or </a:t>
            </a:r>
          </a:p>
          <a:p>
            <a:pPr algn="ctr"/>
            <a:r>
              <a:rPr lang="en-AU" sz="1100" b="1">
                <a:solidFill>
                  <a:schemeClr val="tx1"/>
                </a:solidFill>
              </a:rPr>
              <a:t>Contracted Market</a:t>
            </a:r>
          </a:p>
          <a:p>
            <a:pPr algn="ctr"/>
            <a:endParaRPr lang="en-AU" sz="1050">
              <a:solidFill>
                <a:schemeClr val="tx1"/>
              </a:solidFill>
            </a:endParaRPr>
          </a:p>
          <a:p>
            <a:pPr algn="ctr"/>
            <a:endParaRPr lang="en-AU" sz="1200">
              <a:solidFill>
                <a:schemeClr val="tx1"/>
              </a:solidFill>
            </a:endParaRPr>
          </a:p>
        </p:txBody>
      </p:sp>
      <p:sp>
        <p:nvSpPr>
          <p:cNvPr id="52" name="Rounded Rectangle 41">
            <a:extLst>
              <a:ext uri="{FF2B5EF4-FFF2-40B4-BE49-F238E27FC236}">
                <a16:creationId xmlns:a16="http://schemas.microsoft.com/office/drawing/2014/main" id="{69D27D2C-F5C5-E996-AADA-C0C16EDF8AB4}"/>
              </a:ext>
            </a:extLst>
          </p:cNvPr>
          <p:cNvSpPr/>
          <p:nvPr/>
        </p:nvSpPr>
        <p:spPr bwMode="auto">
          <a:xfrm>
            <a:off x="3805866" y="3267579"/>
            <a:ext cx="1362736" cy="403912"/>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SynCo Global Pty Ltd</a:t>
            </a:r>
          </a:p>
        </p:txBody>
      </p:sp>
      <p:sp>
        <p:nvSpPr>
          <p:cNvPr id="55" name="Rounded Rectangle 41">
            <a:extLst>
              <a:ext uri="{FF2B5EF4-FFF2-40B4-BE49-F238E27FC236}">
                <a16:creationId xmlns:a16="http://schemas.microsoft.com/office/drawing/2014/main" id="{916AA4B1-60E6-4B06-3D94-21C3A2EDB642}"/>
              </a:ext>
            </a:extLst>
          </p:cNvPr>
          <p:cNvSpPr/>
          <p:nvPr/>
        </p:nvSpPr>
        <p:spPr bwMode="auto">
          <a:xfrm>
            <a:off x="3797321" y="3769118"/>
            <a:ext cx="1363045" cy="378458"/>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PARTNER</a:t>
            </a:r>
          </a:p>
        </p:txBody>
      </p:sp>
      <p:sp>
        <p:nvSpPr>
          <p:cNvPr id="57" name="TextBox 56">
            <a:extLst>
              <a:ext uri="{FF2B5EF4-FFF2-40B4-BE49-F238E27FC236}">
                <a16:creationId xmlns:a16="http://schemas.microsoft.com/office/drawing/2014/main" id="{F9039949-3791-0E51-7350-5AAE5DC09CEB}"/>
              </a:ext>
            </a:extLst>
          </p:cNvPr>
          <p:cNvSpPr txBox="1"/>
          <p:nvPr/>
        </p:nvSpPr>
        <p:spPr>
          <a:xfrm>
            <a:off x="2952885" y="3510973"/>
            <a:ext cx="974738" cy="400110"/>
          </a:xfrm>
          <a:prstGeom prst="rect">
            <a:avLst/>
          </a:prstGeom>
          <a:noFill/>
        </p:spPr>
        <p:txBody>
          <a:bodyPr wrap="square">
            <a:spAutoFit/>
          </a:bodyPr>
          <a:lstStyle/>
          <a:p>
            <a:pPr algn="ctr">
              <a:defRPr/>
            </a:pPr>
            <a:r>
              <a:rPr lang="en-US" sz="1000" b="1">
                <a:latin typeface="+mn-lt"/>
              </a:rPr>
              <a:t>Services Agreement</a:t>
            </a:r>
            <a:endParaRPr lang="en-AU" sz="1000" b="1">
              <a:latin typeface="+mn-lt"/>
            </a:endParaRPr>
          </a:p>
        </p:txBody>
      </p:sp>
      <p:sp>
        <p:nvSpPr>
          <p:cNvPr id="59" name="Rounded Rectangle 45">
            <a:extLst>
              <a:ext uri="{FF2B5EF4-FFF2-40B4-BE49-F238E27FC236}">
                <a16:creationId xmlns:a16="http://schemas.microsoft.com/office/drawing/2014/main" id="{14529C1A-1593-1448-93D3-404E2C3A3BBD}"/>
              </a:ext>
            </a:extLst>
          </p:cNvPr>
          <p:cNvSpPr/>
          <p:nvPr/>
        </p:nvSpPr>
        <p:spPr bwMode="auto">
          <a:xfrm>
            <a:off x="6184957" y="4875004"/>
            <a:ext cx="818304" cy="511194"/>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err="1">
                <a:solidFill>
                  <a:schemeClr val="tx1"/>
                </a:solidFill>
              </a:rPr>
              <a:t>Offtaker</a:t>
            </a:r>
            <a:r>
              <a:rPr lang="en-AU" sz="1000" b="1">
                <a:solidFill>
                  <a:schemeClr val="tx1"/>
                </a:solidFill>
              </a:rPr>
              <a:t>*</a:t>
            </a:r>
          </a:p>
        </p:txBody>
      </p:sp>
      <p:sp>
        <p:nvSpPr>
          <p:cNvPr id="60" name="Rounded Rectangle 45">
            <a:extLst>
              <a:ext uri="{FF2B5EF4-FFF2-40B4-BE49-F238E27FC236}">
                <a16:creationId xmlns:a16="http://schemas.microsoft.com/office/drawing/2014/main" id="{918B34A1-F3A3-2D62-BBA1-FF6DE9CFD631}"/>
              </a:ext>
            </a:extLst>
          </p:cNvPr>
          <p:cNvSpPr/>
          <p:nvPr/>
        </p:nvSpPr>
        <p:spPr bwMode="auto">
          <a:xfrm>
            <a:off x="3307854" y="4910114"/>
            <a:ext cx="871007" cy="47608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SynCo Investment Pty Ltd</a:t>
            </a:r>
          </a:p>
        </p:txBody>
      </p:sp>
      <p:sp>
        <p:nvSpPr>
          <p:cNvPr id="61" name="TextBox 60">
            <a:extLst>
              <a:ext uri="{FF2B5EF4-FFF2-40B4-BE49-F238E27FC236}">
                <a16:creationId xmlns:a16="http://schemas.microsoft.com/office/drawing/2014/main" id="{A922F777-7ACF-3313-AC2A-2485DD0EA628}"/>
              </a:ext>
            </a:extLst>
          </p:cNvPr>
          <p:cNvSpPr txBox="1"/>
          <p:nvPr/>
        </p:nvSpPr>
        <p:spPr>
          <a:xfrm>
            <a:off x="3246337" y="5416384"/>
            <a:ext cx="974738" cy="400110"/>
          </a:xfrm>
          <a:prstGeom prst="rect">
            <a:avLst/>
          </a:prstGeom>
          <a:noFill/>
        </p:spPr>
        <p:txBody>
          <a:bodyPr wrap="square">
            <a:spAutoFit/>
          </a:bodyPr>
          <a:lstStyle/>
          <a:p>
            <a:pPr algn="ctr">
              <a:defRPr/>
            </a:pPr>
            <a:r>
              <a:rPr lang="en-US" sz="1000" b="1">
                <a:latin typeface="+mn-lt"/>
              </a:rPr>
              <a:t>Land Lease Agreement</a:t>
            </a:r>
            <a:endParaRPr lang="en-AU" sz="1000" b="1">
              <a:latin typeface="+mn-lt"/>
            </a:endParaRPr>
          </a:p>
        </p:txBody>
      </p:sp>
      <p:sp>
        <p:nvSpPr>
          <p:cNvPr id="62" name="TextBox 61">
            <a:extLst>
              <a:ext uri="{FF2B5EF4-FFF2-40B4-BE49-F238E27FC236}">
                <a16:creationId xmlns:a16="http://schemas.microsoft.com/office/drawing/2014/main" id="{040322FF-CE6A-84D5-9FA4-F6891A22DAB2}"/>
              </a:ext>
            </a:extLst>
          </p:cNvPr>
          <p:cNvSpPr txBox="1"/>
          <p:nvPr/>
        </p:nvSpPr>
        <p:spPr>
          <a:xfrm>
            <a:off x="4207576" y="5415620"/>
            <a:ext cx="974738" cy="400110"/>
          </a:xfrm>
          <a:prstGeom prst="rect">
            <a:avLst/>
          </a:prstGeom>
          <a:noFill/>
        </p:spPr>
        <p:txBody>
          <a:bodyPr wrap="square">
            <a:spAutoFit/>
          </a:bodyPr>
          <a:lstStyle/>
          <a:p>
            <a:pPr algn="ctr">
              <a:defRPr/>
            </a:pPr>
            <a:r>
              <a:rPr lang="en-US" sz="1000" b="1">
                <a:latin typeface="+mn-lt"/>
              </a:rPr>
              <a:t>Finance Agreement</a:t>
            </a:r>
            <a:endParaRPr lang="en-AU" sz="1000" b="1">
              <a:latin typeface="+mn-lt"/>
            </a:endParaRPr>
          </a:p>
        </p:txBody>
      </p:sp>
      <p:sp>
        <p:nvSpPr>
          <p:cNvPr id="63" name="TextBox 62">
            <a:extLst>
              <a:ext uri="{FF2B5EF4-FFF2-40B4-BE49-F238E27FC236}">
                <a16:creationId xmlns:a16="http://schemas.microsoft.com/office/drawing/2014/main" id="{5FFCC2AD-1B6C-6251-3558-E8DB30AD2AE2}"/>
              </a:ext>
            </a:extLst>
          </p:cNvPr>
          <p:cNvSpPr txBox="1"/>
          <p:nvPr/>
        </p:nvSpPr>
        <p:spPr>
          <a:xfrm>
            <a:off x="9127476" y="5387916"/>
            <a:ext cx="974738" cy="400110"/>
          </a:xfrm>
          <a:prstGeom prst="rect">
            <a:avLst/>
          </a:prstGeom>
          <a:noFill/>
        </p:spPr>
        <p:txBody>
          <a:bodyPr wrap="square">
            <a:spAutoFit/>
          </a:bodyPr>
          <a:lstStyle/>
          <a:p>
            <a:pPr algn="ctr">
              <a:defRPr/>
            </a:pPr>
            <a:r>
              <a:rPr lang="en-US" sz="1000" b="1">
                <a:latin typeface="+mn-lt"/>
              </a:rPr>
              <a:t>O&amp;M Agreement</a:t>
            </a:r>
            <a:endParaRPr lang="en-AU" sz="1000" b="1">
              <a:latin typeface="+mn-lt"/>
            </a:endParaRPr>
          </a:p>
        </p:txBody>
      </p:sp>
      <p:sp>
        <p:nvSpPr>
          <p:cNvPr id="1024" name="TextBox 1023">
            <a:extLst>
              <a:ext uri="{FF2B5EF4-FFF2-40B4-BE49-F238E27FC236}">
                <a16:creationId xmlns:a16="http://schemas.microsoft.com/office/drawing/2014/main" id="{899BFB72-BD39-55B4-48C3-A7E6B6719EF1}"/>
              </a:ext>
            </a:extLst>
          </p:cNvPr>
          <p:cNvSpPr txBox="1"/>
          <p:nvPr/>
        </p:nvSpPr>
        <p:spPr>
          <a:xfrm>
            <a:off x="7104949" y="5407374"/>
            <a:ext cx="974738" cy="553998"/>
          </a:xfrm>
          <a:prstGeom prst="rect">
            <a:avLst/>
          </a:prstGeom>
          <a:noFill/>
        </p:spPr>
        <p:txBody>
          <a:bodyPr wrap="square">
            <a:spAutoFit/>
          </a:bodyPr>
          <a:lstStyle/>
          <a:p>
            <a:pPr algn="ctr">
              <a:defRPr/>
            </a:pPr>
            <a:r>
              <a:rPr lang="en-US" sz="1000" b="1">
                <a:latin typeface="+mn-lt"/>
              </a:rPr>
              <a:t>Transmission Connection Agreement</a:t>
            </a:r>
            <a:endParaRPr lang="en-AU" sz="1000" b="1">
              <a:latin typeface="+mn-lt"/>
            </a:endParaRPr>
          </a:p>
        </p:txBody>
      </p:sp>
      <p:cxnSp>
        <p:nvCxnSpPr>
          <p:cNvPr id="1025" name="Straight Connector 1024">
            <a:extLst>
              <a:ext uri="{FF2B5EF4-FFF2-40B4-BE49-F238E27FC236}">
                <a16:creationId xmlns:a16="http://schemas.microsoft.com/office/drawing/2014/main" id="{0A283382-56F1-8B74-BFF0-E6A9CFAD4820}"/>
              </a:ext>
            </a:extLst>
          </p:cNvPr>
          <p:cNvCxnSpPr>
            <a:cxnSpLocks/>
          </p:cNvCxnSpPr>
          <p:nvPr/>
        </p:nvCxnSpPr>
        <p:spPr bwMode="auto">
          <a:xfrm>
            <a:off x="3683557" y="4522706"/>
            <a:ext cx="4632" cy="3598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7" name="Straight Connector 65">
            <a:extLst>
              <a:ext uri="{FF2B5EF4-FFF2-40B4-BE49-F238E27FC236}">
                <a16:creationId xmlns:a16="http://schemas.microsoft.com/office/drawing/2014/main" id="{A3990072-73E9-57B3-2B3E-2DD99AEDF1E9}"/>
              </a:ext>
            </a:extLst>
          </p:cNvPr>
          <p:cNvCxnSpPr>
            <a:cxnSpLocks/>
          </p:cNvCxnSpPr>
          <p:nvPr/>
        </p:nvCxnSpPr>
        <p:spPr bwMode="auto">
          <a:xfrm rot="10800000">
            <a:off x="6419023" y="4134369"/>
            <a:ext cx="3147534" cy="393606"/>
          </a:xfrm>
          <a:prstGeom prst="bentConnector3">
            <a:avLst>
              <a:gd name="adj1" fmla="val 99186"/>
            </a:avLst>
          </a:prstGeom>
          <a:ln w="19050"/>
        </p:spPr>
        <p:style>
          <a:lnRef idx="1">
            <a:schemeClr val="accent1"/>
          </a:lnRef>
          <a:fillRef idx="0">
            <a:schemeClr val="accent1"/>
          </a:fillRef>
          <a:effectRef idx="0">
            <a:schemeClr val="accent1"/>
          </a:effectRef>
          <a:fontRef idx="minor">
            <a:schemeClr val="tx1"/>
          </a:fontRef>
        </p:style>
      </p:cxnSp>
      <p:cxnSp>
        <p:nvCxnSpPr>
          <p:cNvPr id="1029" name="Straight Connector 65">
            <a:extLst>
              <a:ext uri="{FF2B5EF4-FFF2-40B4-BE49-F238E27FC236}">
                <a16:creationId xmlns:a16="http://schemas.microsoft.com/office/drawing/2014/main" id="{C9F23D52-6F82-E318-FFB9-273F92F1B661}"/>
              </a:ext>
            </a:extLst>
          </p:cNvPr>
          <p:cNvCxnSpPr>
            <a:cxnSpLocks/>
            <a:stCxn id="52" idx="3"/>
            <a:endCxn id="14" idx="1"/>
          </p:cNvCxnSpPr>
          <p:nvPr/>
        </p:nvCxnSpPr>
        <p:spPr bwMode="auto">
          <a:xfrm>
            <a:off x="5168602" y="3469535"/>
            <a:ext cx="381596" cy="260046"/>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030" name="Straight Connector 65">
            <a:extLst>
              <a:ext uri="{FF2B5EF4-FFF2-40B4-BE49-F238E27FC236}">
                <a16:creationId xmlns:a16="http://schemas.microsoft.com/office/drawing/2014/main" id="{F398075A-3ED1-0466-600E-7143C9D8E7F2}"/>
              </a:ext>
            </a:extLst>
          </p:cNvPr>
          <p:cNvCxnSpPr>
            <a:cxnSpLocks/>
            <a:endCxn id="14" idx="1"/>
          </p:cNvCxnSpPr>
          <p:nvPr/>
        </p:nvCxnSpPr>
        <p:spPr bwMode="auto">
          <a:xfrm flipV="1">
            <a:off x="5157047" y="3729581"/>
            <a:ext cx="393151" cy="219652"/>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sp>
        <p:nvSpPr>
          <p:cNvPr id="1031" name="Rounded Rectangle 44">
            <a:extLst>
              <a:ext uri="{FF2B5EF4-FFF2-40B4-BE49-F238E27FC236}">
                <a16:creationId xmlns:a16="http://schemas.microsoft.com/office/drawing/2014/main" id="{CA10ED1D-DB0F-1032-8CA9-BF82D97F791E}"/>
              </a:ext>
            </a:extLst>
          </p:cNvPr>
          <p:cNvSpPr/>
          <p:nvPr/>
        </p:nvSpPr>
        <p:spPr bwMode="auto">
          <a:xfrm>
            <a:off x="8132504" y="4885682"/>
            <a:ext cx="921920" cy="489838"/>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AU" sz="1000" b="1">
                <a:solidFill>
                  <a:schemeClr val="tx1"/>
                </a:solidFill>
              </a:rPr>
              <a:t>Split - EPCI Contractors</a:t>
            </a:r>
          </a:p>
        </p:txBody>
      </p:sp>
      <p:sp>
        <p:nvSpPr>
          <p:cNvPr id="1032" name="TextBox 1031">
            <a:extLst>
              <a:ext uri="{FF2B5EF4-FFF2-40B4-BE49-F238E27FC236}">
                <a16:creationId xmlns:a16="http://schemas.microsoft.com/office/drawing/2014/main" id="{39258DC0-CC22-BB24-DCDA-E3111A9DB8F8}"/>
              </a:ext>
            </a:extLst>
          </p:cNvPr>
          <p:cNvSpPr txBox="1"/>
          <p:nvPr/>
        </p:nvSpPr>
        <p:spPr>
          <a:xfrm>
            <a:off x="6096000" y="5415620"/>
            <a:ext cx="974738" cy="861774"/>
          </a:xfrm>
          <a:prstGeom prst="rect">
            <a:avLst/>
          </a:prstGeom>
          <a:noFill/>
        </p:spPr>
        <p:txBody>
          <a:bodyPr wrap="square">
            <a:spAutoFit/>
          </a:bodyPr>
          <a:lstStyle/>
          <a:p>
            <a:pPr algn="ctr">
              <a:defRPr/>
            </a:pPr>
            <a:r>
              <a:rPr lang="en-US" sz="1000" b="1">
                <a:latin typeface="+mn-lt"/>
              </a:rPr>
              <a:t>Auto-bidding Service</a:t>
            </a:r>
          </a:p>
          <a:p>
            <a:pPr algn="ctr">
              <a:defRPr/>
            </a:pPr>
            <a:r>
              <a:rPr lang="en-US" sz="1000" b="1"/>
              <a:t>Or </a:t>
            </a:r>
            <a:r>
              <a:rPr lang="en-US" sz="1000" b="1">
                <a:latin typeface="+mn-lt"/>
              </a:rPr>
              <a:t>Power Purchase Agreement</a:t>
            </a:r>
            <a:endParaRPr lang="en-AU" sz="1000" b="1">
              <a:latin typeface="+mn-lt"/>
            </a:endParaRPr>
          </a:p>
        </p:txBody>
      </p:sp>
      <p:sp>
        <p:nvSpPr>
          <p:cNvPr id="1033" name="TextBox 1032">
            <a:extLst>
              <a:ext uri="{FF2B5EF4-FFF2-40B4-BE49-F238E27FC236}">
                <a16:creationId xmlns:a16="http://schemas.microsoft.com/office/drawing/2014/main" id="{85A10682-E12F-3A59-BCA2-F5E95C80A2DF}"/>
              </a:ext>
            </a:extLst>
          </p:cNvPr>
          <p:cNvSpPr txBox="1"/>
          <p:nvPr/>
        </p:nvSpPr>
        <p:spPr>
          <a:xfrm>
            <a:off x="5163394" y="5414115"/>
            <a:ext cx="974738" cy="400110"/>
          </a:xfrm>
          <a:prstGeom prst="rect">
            <a:avLst/>
          </a:prstGeom>
          <a:noFill/>
        </p:spPr>
        <p:txBody>
          <a:bodyPr wrap="square">
            <a:spAutoFit/>
          </a:bodyPr>
          <a:lstStyle/>
          <a:p>
            <a:pPr algn="ctr">
              <a:defRPr/>
            </a:pPr>
            <a:r>
              <a:rPr lang="en-US" sz="1000" b="1">
                <a:latin typeface="+mn-lt"/>
              </a:rPr>
              <a:t>Early Works Agreement</a:t>
            </a:r>
            <a:endParaRPr lang="en-AU" sz="1000" b="1">
              <a:latin typeface="+mn-lt"/>
            </a:endParaRPr>
          </a:p>
        </p:txBody>
      </p:sp>
      <p:cxnSp>
        <p:nvCxnSpPr>
          <p:cNvPr id="1034" name="Straight Connector 1033">
            <a:extLst>
              <a:ext uri="{FF2B5EF4-FFF2-40B4-BE49-F238E27FC236}">
                <a16:creationId xmlns:a16="http://schemas.microsoft.com/office/drawing/2014/main" id="{E748A47D-450C-7270-0E37-075BF1172F59}"/>
              </a:ext>
            </a:extLst>
          </p:cNvPr>
          <p:cNvCxnSpPr>
            <a:cxnSpLocks/>
            <a:stCxn id="14" idx="3"/>
            <a:endCxn id="50" idx="1"/>
          </p:cNvCxnSpPr>
          <p:nvPr/>
        </p:nvCxnSpPr>
        <p:spPr bwMode="auto">
          <a:xfrm>
            <a:off x="7315200" y="3729581"/>
            <a:ext cx="47261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8CF56B2A-26B5-265E-A137-17FF913FF579}"/>
              </a:ext>
            </a:extLst>
          </p:cNvPr>
          <p:cNvSpPr txBox="1"/>
          <p:nvPr/>
        </p:nvSpPr>
        <p:spPr>
          <a:xfrm>
            <a:off x="8079687" y="5404264"/>
            <a:ext cx="974738" cy="400110"/>
          </a:xfrm>
          <a:prstGeom prst="rect">
            <a:avLst/>
          </a:prstGeom>
          <a:noFill/>
        </p:spPr>
        <p:txBody>
          <a:bodyPr wrap="square">
            <a:spAutoFit/>
          </a:bodyPr>
          <a:lstStyle/>
          <a:p>
            <a:pPr algn="ctr">
              <a:defRPr/>
            </a:pPr>
            <a:r>
              <a:rPr lang="en-US" sz="1000" b="1" err="1">
                <a:latin typeface="+mn-lt"/>
              </a:rPr>
              <a:t>BoP</a:t>
            </a:r>
            <a:r>
              <a:rPr lang="en-US" sz="1000" b="1">
                <a:latin typeface="+mn-lt"/>
              </a:rPr>
              <a:t> - EPCI Agreement</a:t>
            </a:r>
            <a:endParaRPr lang="en-AU" sz="1000" b="1">
              <a:latin typeface="+mn-lt"/>
            </a:endParaRPr>
          </a:p>
        </p:txBody>
      </p:sp>
      <p:cxnSp>
        <p:nvCxnSpPr>
          <p:cNvPr id="1037" name="Straight Connector 1036">
            <a:extLst>
              <a:ext uri="{FF2B5EF4-FFF2-40B4-BE49-F238E27FC236}">
                <a16:creationId xmlns:a16="http://schemas.microsoft.com/office/drawing/2014/main" id="{27A3949A-3699-9314-3C37-C4B927EFCF08}"/>
              </a:ext>
            </a:extLst>
          </p:cNvPr>
          <p:cNvCxnSpPr>
            <a:cxnSpLocks/>
          </p:cNvCxnSpPr>
          <p:nvPr/>
        </p:nvCxnSpPr>
        <p:spPr bwMode="auto">
          <a:xfrm>
            <a:off x="8551875" y="4522705"/>
            <a:ext cx="0" cy="3639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FB01E586-39C8-5B73-84B5-0DEB0226C22F}"/>
              </a:ext>
            </a:extLst>
          </p:cNvPr>
          <p:cNvCxnSpPr>
            <a:cxnSpLocks/>
          </p:cNvCxnSpPr>
          <p:nvPr/>
        </p:nvCxnSpPr>
        <p:spPr bwMode="auto">
          <a:xfrm>
            <a:off x="6594109" y="4520639"/>
            <a:ext cx="0" cy="36396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ounded Rectangle 32">
            <a:extLst>
              <a:ext uri="{FF2B5EF4-FFF2-40B4-BE49-F238E27FC236}">
                <a16:creationId xmlns:a16="http://schemas.microsoft.com/office/drawing/2014/main" id="{8427BB14-D549-EBDE-BF46-E9E3DD541367}"/>
              </a:ext>
            </a:extLst>
          </p:cNvPr>
          <p:cNvSpPr/>
          <p:nvPr/>
        </p:nvSpPr>
        <p:spPr>
          <a:xfrm>
            <a:off x="8567055" y="1991957"/>
            <a:ext cx="2783250" cy="461789"/>
          </a:xfrm>
          <a:prstGeom prst="roundRect">
            <a:avLst/>
          </a:prstGeom>
          <a:solidFill>
            <a:schemeClr val="bg1"/>
          </a:solidFill>
          <a:ln w="9525" cmpd="sng">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1050">
                <a:solidFill>
                  <a:schemeClr val="tx1"/>
                </a:solidFill>
              </a:rPr>
              <a:t>SynCo SPVs - 100% Australian Family Trust</a:t>
            </a:r>
          </a:p>
          <a:p>
            <a:pPr algn="ctr"/>
            <a:r>
              <a:rPr lang="en-US" sz="1050">
                <a:solidFill>
                  <a:schemeClr val="tx1"/>
                </a:solidFill>
              </a:rPr>
              <a:t>Lindley SG SPV – 100% V</a:t>
            </a:r>
            <a:r>
              <a:rPr lang="en-US" altLang="zh-CN" sz="1050">
                <a:solidFill>
                  <a:schemeClr val="tx1"/>
                </a:solidFill>
              </a:rPr>
              <a:t>CC fund in Singapore</a:t>
            </a:r>
            <a:endParaRPr lang="en-AU" sz="1200">
              <a:solidFill>
                <a:schemeClr val="tx1"/>
              </a:solidFill>
            </a:endParaRPr>
          </a:p>
        </p:txBody>
      </p:sp>
    </p:spTree>
    <p:extLst>
      <p:ext uri="{BB962C8B-B14F-4D97-AF65-F5344CB8AC3E}">
        <p14:creationId xmlns:p14="http://schemas.microsoft.com/office/powerpoint/2010/main" val="3133278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CA92EFC133F540A8166351B74E1736" ma:contentTypeVersion="14" ma:contentTypeDescription="Create a new document." ma:contentTypeScope="" ma:versionID="38c4e3e1ecd18bc2489b4d4a0edfb26b">
  <xsd:schema xmlns:xsd="http://www.w3.org/2001/XMLSchema" xmlns:xs="http://www.w3.org/2001/XMLSchema" xmlns:p="http://schemas.microsoft.com/office/2006/metadata/properties" xmlns:ns3="2638a7e6-aa9d-4c96-b66d-f54ca81f3781" xmlns:ns4="81252f5a-5f05-47e4-b0f2-c8b8c1d3ac15" targetNamespace="http://schemas.microsoft.com/office/2006/metadata/properties" ma:root="true" ma:fieldsID="68ff26fa3c7c00f06d30fc1298835327" ns3:_="" ns4:_="">
    <xsd:import namespace="2638a7e6-aa9d-4c96-b66d-f54ca81f3781"/>
    <xsd:import namespace="81252f5a-5f05-47e4-b0f2-c8b8c1d3ac15"/>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8a7e6-aa9d-4c96-b66d-f54ca81f3781"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252f5a-5f05-47e4-b0f2-c8b8c1d3ac15"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638a7e6-aa9d-4c96-b66d-f54ca81f3781" xsi:nil="true"/>
  </documentManagement>
</p:properties>
</file>

<file path=customXml/itemProps1.xml><?xml version="1.0" encoding="utf-8"?>
<ds:datastoreItem xmlns:ds="http://schemas.openxmlformats.org/officeDocument/2006/customXml" ds:itemID="{F516549C-5F09-481F-B862-23A7B5EEF8F4}">
  <ds:schemaRefs>
    <ds:schemaRef ds:uri="2638a7e6-aa9d-4c96-b66d-f54ca81f3781"/>
    <ds:schemaRef ds:uri="81252f5a-5f05-47e4-b0f2-c8b8c1d3ac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0C2B1E-8233-4EDC-B6A2-C9D9458029C2}">
  <ds:schemaRefs>
    <ds:schemaRef ds:uri="http://schemas.microsoft.com/sharepoint/v3/contenttype/forms"/>
  </ds:schemaRefs>
</ds:datastoreItem>
</file>

<file path=customXml/itemProps3.xml><?xml version="1.0" encoding="utf-8"?>
<ds:datastoreItem xmlns:ds="http://schemas.openxmlformats.org/officeDocument/2006/customXml" ds:itemID="{482EAB94-27E5-4DC4-855E-B2549FD2BC8A}">
  <ds:schemaRefs>
    <ds:schemaRef ds:uri="2638a7e6-aa9d-4c96-b66d-f54ca81f3781"/>
    <ds:schemaRef ds:uri="81252f5a-5f05-47e4-b0f2-c8b8c1d3ac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Lindley BESS Project - 100MW/200MWh Stage 1- North West Bend DEVELOPMENT   </vt:lpstr>
      <vt:lpstr>Investment Highlights</vt:lpstr>
      <vt:lpstr>Holloway BESS Project– 400MW/800MWh</vt:lpstr>
      <vt:lpstr>Investment Highlights</vt:lpstr>
      <vt:lpstr>Project Overview</vt:lpstr>
      <vt:lpstr>Project location Overview</vt:lpstr>
      <vt:lpstr>NORTH WEST BEND DEVELOPMENT – 2 PROJECTS</vt:lpstr>
      <vt:lpstr>Lindley BESS – Flexible energy footprint </vt:lpstr>
      <vt:lpstr>Lindley BESS DELIVERY STRUCTURE</vt:lpstr>
      <vt:lpstr>Lindley Bess Gross Margins forecast</vt:lpstr>
      <vt:lpstr>LINDLEY BESS Grid &amp; MLF</vt:lpstr>
      <vt:lpstr>LINDLEY BESS Development Timeline</vt:lpstr>
      <vt:lpstr>Disclaimer</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West Bend BESS &amp; SOLAR Project</dc:title>
  <dc:creator>Bill N</dc:creator>
  <cp:revision>1</cp:revision>
  <cp:lastPrinted>2024-02-22T12:12:48Z</cp:lastPrinted>
  <dcterms:created xsi:type="dcterms:W3CDTF">2023-04-17T12:10:25Z</dcterms:created>
  <dcterms:modified xsi:type="dcterms:W3CDTF">2024-08-21T07:11:26Z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0x010100CCCA92EFC133F540A8166351B74E1736</vt:lpwstr>
  </property>
</Properties>
</file>